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1.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2"/>
  </p:notesMasterIdLst>
  <p:sldIdLst>
    <p:sldId id="256" r:id="rId2"/>
    <p:sldId id="257" r:id="rId3"/>
    <p:sldId id="258" r:id="rId4"/>
    <p:sldId id="259" r:id="rId5"/>
    <p:sldId id="260" r:id="rId6"/>
    <p:sldId id="261" r:id="rId7"/>
    <p:sldId id="262" r:id="rId8"/>
    <p:sldId id="263" r:id="rId9"/>
    <p:sldId id="264" r:id="rId10"/>
    <p:sldId id="357" r:id="rId11"/>
    <p:sldId id="355" r:id="rId12"/>
    <p:sldId id="356" r:id="rId13"/>
    <p:sldId id="398" r:id="rId14"/>
    <p:sldId id="399" r:id="rId15"/>
    <p:sldId id="267" r:id="rId16"/>
    <p:sldId id="268" r:id="rId17"/>
    <p:sldId id="358" r:id="rId18"/>
    <p:sldId id="270" r:id="rId19"/>
    <p:sldId id="359" r:id="rId20"/>
    <p:sldId id="360" r:id="rId21"/>
    <p:sldId id="361" r:id="rId22"/>
    <p:sldId id="272" r:id="rId23"/>
    <p:sldId id="273" r:id="rId24"/>
    <p:sldId id="428" r:id="rId25"/>
    <p:sldId id="276" r:id="rId26"/>
    <p:sldId id="277" r:id="rId27"/>
    <p:sldId id="278" r:id="rId28"/>
    <p:sldId id="279" r:id="rId29"/>
    <p:sldId id="280" r:id="rId30"/>
    <p:sldId id="281" r:id="rId31"/>
    <p:sldId id="282" r:id="rId32"/>
    <p:sldId id="283" r:id="rId33"/>
    <p:sldId id="284" r:id="rId34"/>
    <p:sldId id="285" r:id="rId35"/>
    <p:sldId id="409" r:id="rId36"/>
    <p:sldId id="287" r:id="rId37"/>
    <p:sldId id="429" r:id="rId38"/>
    <p:sldId id="430" r:id="rId39"/>
    <p:sldId id="288" r:id="rId40"/>
    <p:sldId id="362" r:id="rId41"/>
    <p:sldId id="289" r:id="rId42"/>
    <p:sldId id="290" r:id="rId43"/>
    <p:sldId id="291" r:id="rId44"/>
    <p:sldId id="292" r:id="rId45"/>
    <p:sldId id="293" r:id="rId46"/>
    <p:sldId id="410" r:id="rId47"/>
    <p:sldId id="295" r:id="rId48"/>
    <p:sldId id="296" r:id="rId49"/>
    <p:sldId id="297" r:id="rId50"/>
    <p:sldId id="298" r:id="rId51"/>
    <p:sldId id="299" r:id="rId52"/>
    <p:sldId id="411" r:id="rId53"/>
    <p:sldId id="301" r:id="rId54"/>
    <p:sldId id="302" r:id="rId55"/>
    <p:sldId id="303" r:id="rId56"/>
    <p:sldId id="304" r:id="rId57"/>
    <p:sldId id="437" r:id="rId58"/>
    <p:sldId id="402" r:id="rId59"/>
    <p:sldId id="431" r:id="rId60"/>
    <p:sldId id="432" r:id="rId61"/>
    <p:sldId id="433" r:id="rId62"/>
    <p:sldId id="434" r:id="rId63"/>
    <p:sldId id="311" r:id="rId64"/>
    <p:sldId id="435" r:id="rId65"/>
    <p:sldId id="363" r:id="rId66"/>
    <p:sldId id="425" r:id="rId67"/>
    <p:sldId id="365" r:id="rId68"/>
    <p:sldId id="366" r:id="rId69"/>
    <p:sldId id="367" r:id="rId70"/>
    <p:sldId id="313" r:id="rId71"/>
    <p:sldId id="412" r:id="rId72"/>
    <p:sldId id="315" r:id="rId73"/>
    <p:sldId id="316" r:id="rId74"/>
    <p:sldId id="317" r:id="rId75"/>
    <p:sldId id="318" r:id="rId76"/>
    <p:sldId id="319" r:id="rId77"/>
    <p:sldId id="320" r:id="rId78"/>
    <p:sldId id="321" r:id="rId79"/>
    <p:sldId id="413" r:id="rId80"/>
    <p:sldId id="323" r:id="rId81"/>
    <p:sldId id="324" r:id="rId82"/>
    <p:sldId id="368" r:id="rId83"/>
    <p:sldId id="325" r:id="rId84"/>
    <p:sldId id="326" r:id="rId85"/>
    <p:sldId id="369" r:id="rId86"/>
    <p:sldId id="370" r:id="rId87"/>
    <p:sldId id="328" r:id="rId88"/>
    <p:sldId id="414" r:id="rId89"/>
    <p:sldId id="436" r:id="rId90"/>
    <p:sldId id="373" r:id="rId91"/>
    <p:sldId id="395" r:id="rId92"/>
    <p:sldId id="329" r:id="rId93"/>
    <p:sldId id="374" r:id="rId94"/>
    <p:sldId id="375" r:id="rId95"/>
    <p:sldId id="377" r:id="rId96"/>
    <p:sldId id="404" r:id="rId97"/>
    <p:sldId id="405" r:id="rId98"/>
    <p:sldId id="376" r:id="rId99"/>
    <p:sldId id="406" r:id="rId100"/>
    <p:sldId id="378" r:id="rId101"/>
    <p:sldId id="379" r:id="rId102"/>
    <p:sldId id="407" r:id="rId103"/>
    <p:sldId id="408" r:id="rId104"/>
    <p:sldId id="384" r:id="rId105"/>
    <p:sldId id="416" r:id="rId106"/>
    <p:sldId id="417" r:id="rId107"/>
    <p:sldId id="418" r:id="rId108"/>
    <p:sldId id="386" r:id="rId109"/>
    <p:sldId id="338" r:id="rId110"/>
    <p:sldId id="339" r:id="rId111"/>
    <p:sldId id="387" r:id="rId112"/>
    <p:sldId id="388" r:id="rId113"/>
    <p:sldId id="389" r:id="rId114"/>
    <p:sldId id="419" r:id="rId115"/>
    <p:sldId id="424" r:id="rId116"/>
    <p:sldId id="421" r:id="rId117"/>
    <p:sldId id="426" r:id="rId118"/>
    <p:sldId id="420" r:id="rId119"/>
    <p:sldId id="344" r:id="rId120"/>
    <p:sldId id="345" r:id="rId121"/>
    <p:sldId id="427" r:id="rId122"/>
    <p:sldId id="347" r:id="rId123"/>
    <p:sldId id="348" r:id="rId124"/>
    <p:sldId id="349" r:id="rId125"/>
    <p:sldId id="350" r:id="rId126"/>
    <p:sldId id="351" r:id="rId127"/>
    <p:sldId id="352" r:id="rId128"/>
    <p:sldId id="353" r:id="rId129"/>
    <p:sldId id="394" r:id="rId130"/>
    <p:sldId id="354" r:id="rId1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acher" initials="t" lastIdx="4" clrIdx="0">
    <p:extLst>
      <p:ext uri="{19B8F6BF-5375-455C-9EA6-DF929625EA0E}">
        <p15:presenceInfo xmlns:p15="http://schemas.microsoft.com/office/powerpoint/2012/main" userId="teach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85A"/>
    <a:srgbClr val="6F7073"/>
    <a:srgbClr val="92D05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720" autoAdjust="0"/>
  </p:normalViewPr>
  <p:slideViewPr>
    <p:cSldViewPr snapToGrid="0">
      <p:cViewPr varScale="1">
        <p:scale>
          <a:sx n="76" d="100"/>
          <a:sy n="76" d="100"/>
        </p:scale>
        <p:origin x="2010" y="84"/>
      </p:cViewPr>
      <p:guideLst>
        <p:guide orient="horz" pos="2160"/>
        <p:guide pos="2880"/>
      </p:guideLst>
    </p:cSldViewPr>
  </p:slideViewPr>
  <p:notesTextViewPr>
    <p:cViewPr>
      <p:scale>
        <a:sx n="1" d="1"/>
        <a:sy n="1" d="1"/>
      </p:scale>
      <p:origin x="0" y="0"/>
    </p:cViewPr>
  </p:notesTextViewPr>
  <p:sorterViewPr>
    <p:cViewPr>
      <p:scale>
        <a:sx n="100" d="100"/>
        <a:sy n="100" d="100"/>
      </p:scale>
      <p:origin x="0" y="-242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03D32A-8066-4821-A685-47A61232C139}"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US"/>
        </a:p>
      </dgm:t>
    </dgm:pt>
    <dgm:pt modelId="{F6EEC948-055A-4D01-983F-D227910020DB}">
      <dgm:prSet phldrT="[Text]"/>
      <dgm:spPr/>
      <dgm:t>
        <a:bodyPr/>
        <a:lstStyle/>
        <a:p>
          <a:r>
            <a:rPr lang="en-US" b="1" dirty="0" smtClean="0">
              <a:effectLst>
                <a:outerShdw blurRad="38100" dist="38100" dir="2700000" algn="tl">
                  <a:srgbClr val="000000">
                    <a:alpha val="43137"/>
                  </a:srgbClr>
                </a:outerShdw>
              </a:effectLst>
              <a:latin typeface="Century Gothic" panose="020B0502020202020204" pitchFamily="34" charset="0"/>
            </a:rPr>
            <a:t>ASSESSMENT Collect data</a:t>
          </a:r>
          <a:r>
            <a:rPr lang="en-US" dirty="0" smtClean="0">
              <a:latin typeface="Century Gothic" panose="020B0502020202020204" pitchFamily="34" charset="0"/>
            </a:rPr>
            <a:t>.</a:t>
          </a:r>
          <a:endParaRPr lang="en-US" dirty="0">
            <a:latin typeface="Century Gothic" panose="020B0502020202020204" pitchFamily="34" charset="0"/>
          </a:endParaRPr>
        </a:p>
      </dgm:t>
    </dgm:pt>
    <dgm:pt modelId="{305F92F0-070F-4D0C-8614-86F04359C999}" type="parTrans" cxnId="{369946F0-7CB1-4464-9726-D3F0F778439C}">
      <dgm:prSet/>
      <dgm:spPr/>
      <dgm:t>
        <a:bodyPr/>
        <a:lstStyle/>
        <a:p>
          <a:endParaRPr lang="en-US"/>
        </a:p>
      </dgm:t>
    </dgm:pt>
    <dgm:pt modelId="{4CE5344F-7AA1-416A-A4C4-072608DA871C}" type="sibTrans" cxnId="{369946F0-7CB1-4464-9726-D3F0F778439C}">
      <dgm:prSet/>
      <dgm:spPr/>
      <dgm:t>
        <a:bodyPr/>
        <a:lstStyle/>
        <a:p>
          <a:endParaRPr lang="en-US"/>
        </a:p>
      </dgm:t>
    </dgm:pt>
    <dgm:pt modelId="{C9204237-30AB-4863-BFA2-6B66E37D68D9}">
      <dgm:prSet phldrT="[Text]"/>
      <dgm:spPr/>
      <dgm:t>
        <a:bodyPr/>
        <a:lstStyle/>
        <a:p>
          <a:r>
            <a:rPr lang="en-US" b="1" dirty="0" smtClean="0">
              <a:effectLst>
                <a:outerShdw blurRad="38100" dist="38100" dir="2700000" algn="tl">
                  <a:srgbClr val="000000">
                    <a:alpha val="43137"/>
                  </a:srgbClr>
                </a:outerShdw>
              </a:effectLst>
              <a:latin typeface="Century Gothic" panose="020B0502020202020204" pitchFamily="34" charset="0"/>
            </a:rPr>
            <a:t>EVALUATION Determine next learning step.</a:t>
          </a:r>
          <a:endParaRPr lang="en-US" b="1" dirty="0">
            <a:effectLst>
              <a:outerShdw blurRad="38100" dist="38100" dir="2700000" algn="tl">
                <a:srgbClr val="000000">
                  <a:alpha val="43137"/>
                </a:srgbClr>
              </a:outerShdw>
            </a:effectLst>
            <a:latin typeface="Century Gothic" panose="020B0502020202020204" pitchFamily="34" charset="0"/>
          </a:endParaRPr>
        </a:p>
      </dgm:t>
    </dgm:pt>
    <dgm:pt modelId="{CC4E9294-1B6E-4371-93C8-98558A26C291}" type="parTrans" cxnId="{9E731ECE-C7F8-4D48-A62B-E443637EF77C}">
      <dgm:prSet/>
      <dgm:spPr/>
      <dgm:t>
        <a:bodyPr/>
        <a:lstStyle/>
        <a:p>
          <a:endParaRPr lang="en-US"/>
        </a:p>
      </dgm:t>
    </dgm:pt>
    <dgm:pt modelId="{DAB553C6-4F17-4249-8533-7BC5BA9490E7}" type="sibTrans" cxnId="{9E731ECE-C7F8-4D48-A62B-E443637EF77C}">
      <dgm:prSet/>
      <dgm:spPr/>
      <dgm:t>
        <a:bodyPr/>
        <a:lstStyle/>
        <a:p>
          <a:endParaRPr lang="en-US"/>
        </a:p>
      </dgm:t>
    </dgm:pt>
    <dgm:pt modelId="{68C98B70-95A0-4879-BC51-21C63B56D8B8}">
      <dgm:prSet phldrT="[Text]"/>
      <dgm:spPr/>
      <dgm:t>
        <a:bodyPr/>
        <a:lstStyle/>
        <a:p>
          <a:r>
            <a:rPr lang="en-US" b="1" dirty="0" smtClean="0">
              <a:effectLst>
                <a:outerShdw blurRad="38100" dist="38100" dir="2700000" algn="tl">
                  <a:srgbClr val="000000">
                    <a:alpha val="43137"/>
                  </a:srgbClr>
                </a:outerShdw>
              </a:effectLst>
              <a:latin typeface="Century Gothic" panose="020B0502020202020204" pitchFamily="34" charset="0"/>
            </a:rPr>
            <a:t>PLANNING Choose resources and approach.</a:t>
          </a:r>
          <a:endParaRPr lang="en-US" b="1" dirty="0">
            <a:effectLst>
              <a:outerShdw blurRad="38100" dist="38100" dir="2700000" algn="tl">
                <a:srgbClr val="000000">
                  <a:alpha val="43137"/>
                </a:srgbClr>
              </a:outerShdw>
            </a:effectLst>
            <a:latin typeface="Century Gothic" panose="020B0502020202020204" pitchFamily="34" charset="0"/>
          </a:endParaRPr>
        </a:p>
      </dgm:t>
    </dgm:pt>
    <dgm:pt modelId="{D5221822-D0A6-4B26-BCB5-60BBC9EF78F3}" type="parTrans" cxnId="{DCB40FE1-4ED5-46E2-B005-227F64E540AB}">
      <dgm:prSet/>
      <dgm:spPr/>
      <dgm:t>
        <a:bodyPr/>
        <a:lstStyle/>
        <a:p>
          <a:endParaRPr lang="en-US"/>
        </a:p>
      </dgm:t>
    </dgm:pt>
    <dgm:pt modelId="{6C4E85CF-C477-415B-8B85-79405F303442}" type="sibTrans" cxnId="{DCB40FE1-4ED5-46E2-B005-227F64E540AB}">
      <dgm:prSet/>
      <dgm:spPr/>
      <dgm:t>
        <a:bodyPr/>
        <a:lstStyle/>
        <a:p>
          <a:endParaRPr lang="en-US"/>
        </a:p>
      </dgm:t>
    </dgm:pt>
    <dgm:pt modelId="{F8F04DDD-798E-44BC-9866-62AF5230733C}">
      <dgm:prSet phldrT="[Text]"/>
      <dgm:spPr/>
      <dgm:t>
        <a:bodyPr/>
        <a:lstStyle/>
        <a:p>
          <a:r>
            <a:rPr lang="en-US" b="1" dirty="0" smtClean="0">
              <a:effectLst>
                <a:outerShdw blurRad="38100" dist="38100" dir="2700000" algn="tl">
                  <a:srgbClr val="000000">
                    <a:alpha val="43137"/>
                  </a:srgbClr>
                </a:outerShdw>
              </a:effectLst>
              <a:latin typeface="Century Gothic" panose="020B0502020202020204" pitchFamily="34" charset="0"/>
            </a:rPr>
            <a:t>TEACHING Supports students learning.</a:t>
          </a:r>
          <a:endParaRPr lang="en-US" b="1" dirty="0">
            <a:effectLst>
              <a:outerShdw blurRad="38100" dist="38100" dir="2700000" algn="tl">
                <a:srgbClr val="000000">
                  <a:alpha val="43137"/>
                </a:srgbClr>
              </a:outerShdw>
            </a:effectLst>
            <a:latin typeface="Century Gothic" panose="020B0502020202020204" pitchFamily="34" charset="0"/>
          </a:endParaRPr>
        </a:p>
      </dgm:t>
    </dgm:pt>
    <dgm:pt modelId="{91FDB32A-88F4-4D6C-A061-4AAEA83AC14A}" type="parTrans" cxnId="{6B9D8452-D9AE-491F-A5E3-71B664C2789A}">
      <dgm:prSet/>
      <dgm:spPr/>
      <dgm:t>
        <a:bodyPr/>
        <a:lstStyle/>
        <a:p>
          <a:endParaRPr lang="en-US"/>
        </a:p>
      </dgm:t>
    </dgm:pt>
    <dgm:pt modelId="{D674D2BA-E3E6-422F-A4B4-950767B68482}" type="sibTrans" cxnId="{6B9D8452-D9AE-491F-A5E3-71B664C2789A}">
      <dgm:prSet/>
      <dgm:spPr/>
      <dgm:t>
        <a:bodyPr/>
        <a:lstStyle/>
        <a:p>
          <a:endParaRPr lang="en-US"/>
        </a:p>
      </dgm:t>
    </dgm:pt>
    <dgm:pt modelId="{33A148C3-562D-4DFE-8A07-54403EF840D3}" type="pres">
      <dgm:prSet presAssocID="{8503D32A-8066-4821-A685-47A61232C139}" presName="cycle" presStyleCnt="0">
        <dgm:presLayoutVars>
          <dgm:dir/>
          <dgm:resizeHandles val="exact"/>
        </dgm:presLayoutVars>
      </dgm:prSet>
      <dgm:spPr/>
      <dgm:t>
        <a:bodyPr/>
        <a:lstStyle/>
        <a:p>
          <a:endParaRPr lang="en-US"/>
        </a:p>
      </dgm:t>
    </dgm:pt>
    <dgm:pt modelId="{3D24B7DD-216C-4C56-B65C-84F528FCA353}" type="pres">
      <dgm:prSet presAssocID="{F6EEC948-055A-4D01-983F-D227910020DB}" presName="node" presStyleLbl="node1" presStyleIdx="0" presStyleCnt="4">
        <dgm:presLayoutVars>
          <dgm:bulletEnabled val="1"/>
        </dgm:presLayoutVars>
      </dgm:prSet>
      <dgm:spPr/>
      <dgm:t>
        <a:bodyPr/>
        <a:lstStyle/>
        <a:p>
          <a:endParaRPr lang="en-US"/>
        </a:p>
      </dgm:t>
    </dgm:pt>
    <dgm:pt modelId="{2E58C455-813C-4503-BD8B-4F337B42E258}" type="pres">
      <dgm:prSet presAssocID="{F6EEC948-055A-4D01-983F-D227910020DB}" presName="spNode" presStyleCnt="0"/>
      <dgm:spPr/>
      <dgm:t>
        <a:bodyPr/>
        <a:lstStyle/>
        <a:p>
          <a:endParaRPr lang="en-US"/>
        </a:p>
      </dgm:t>
    </dgm:pt>
    <dgm:pt modelId="{FC939321-96D9-4B0C-95E5-2BE3D0750D61}" type="pres">
      <dgm:prSet presAssocID="{4CE5344F-7AA1-416A-A4C4-072608DA871C}" presName="sibTrans" presStyleLbl="sibTrans1D1" presStyleIdx="0" presStyleCnt="4"/>
      <dgm:spPr/>
      <dgm:t>
        <a:bodyPr/>
        <a:lstStyle/>
        <a:p>
          <a:endParaRPr lang="en-US"/>
        </a:p>
      </dgm:t>
    </dgm:pt>
    <dgm:pt modelId="{F9C4C2F1-0711-4987-B96C-5B5F7B815CC6}" type="pres">
      <dgm:prSet presAssocID="{C9204237-30AB-4863-BFA2-6B66E37D68D9}" presName="node" presStyleLbl="node1" presStyleIdx="1" presStyleCnt="4" custRadScaleRad="100001" custRadScaleInc="642">
        <dgm:presLayoutVars>
          <dgm:bulletEnabled val="1"/>
        </dgm:presLayoutVars>
      </dgm:prSet>
      <dgm:spPr/>
      <dgm:t>
        <a:bodyPr/>
        <a:lstStyle/>
        <a:p>
          <a:endParaRPr lang="en-US"/>
        </a:p>
      </dgm:t>
    </dgm:pt>
    <dgm:pt modelId="{52EFDBC2-154B-4706-859F-722533753118}" type="pres">
      <dgm:prSet presAssocID="{C9204237-30AB-4863-BFA2-6B66E37D68D9}" presName="spNode" presStyleCnt="0"/>
      <dgm:spPr/>
      <dgm:t>
        <a:bodyPr/>
        <a:lstStyle/>
        <a:p>
          <a:endParaRPr lang="en-US"/>
        </a:p>
      </dgm:t>
    </dgm:pt>
    <dgm:pt modelId="{139B454D-ACFE-40E1-939E-2A7CE38D2D56}" type="pres">
      <dgm:prSet presAssocID="{DAB553C6-4F17-4249-8533-7BC5BA9490E7}" presName="sibTrans" presStyleLbl="sibTrans1D1" presStyleIdx="1" presStyleCnt="4"/>
      <dgm:spPr/>
      <dgm:t>
        <a:bodyPr/>
        <a:lstStyle/>
        <a:p>
          <a:endParaRPr lang="en-US"/>
        </a:p>
      </dgm:t>
    </dgm:pt>
    <dgm:pt modelId="{9ADE0A2E-A175-4636-997E-551370E0C2C9}" type="pres">
      <dgm:prSet presAssocID="{68C98B70-95A0-4879-BC51-21C63B56D8B8}" presName="node" presStyleLbl="node1" presStyleIdx="2" presStyleCnt="4">
        <dgm:presLayoutVars>
          <dgm:bulletEnabled val="1"/>
        </dgm:presLayoutVars>
      </dgm:prSet>
      <dgm:spPr/>
      <dgm:t>
        <a:bodyPr/>
        <a:lstStyle/>
        <a:p>
          <a:endParaRPr lang="en-US"/>
        </a:p>
      </dgm:t>
    </dgm:pt>
    <dgm:pt modelId="{DD2326EA-C651-4B5A-A4CC-57FF1BD7D3DD}" type="pres">
      <dgm:prSet presAssocID="{68C98B70-95A0-4879-BC51-21C63B56D8B8}" presName="spNode" presStyleCnt="0"/>
      <dgm:spPr/>
      <dgm:t>
        <a:bodyPr/>
        <a:lstStyle/>
        <a:p>
          <a:endParaRPr lang="en-US"/>
        </a:p>
      </dgm:t>
    </dgm:pt>
    <dgm:pt modelId="{740C935A-7423-4659-A48C-8DB6BACDBDB2}" type="pres">
      <dgm:prSet presAssocID="{6C4E85CF-C477-415B-8B85-79405F303442}" presName="sibTrans" presStyleLbl="sibTrans1D1" presStyleIdx="2" presStyleCnt="4"/>
      <dgm:spPr/>
      <dgm:t>
        <a:bodyPr/>
        <a:lstStyle/>
        <a:p>
          <a:endParaRPr lang="en-US"/>
        </a:p>
      </dgm:t>
    </dgm:pt>
    <dgm:pt modelId="{EE752BFE-FE27-4EC9-8BB5-036C690ADDD7}" type="pres">
      <dgm:prSet presAssocID="{F8F04DDD-798E-44BC-9866-62AF5230733C}" presName="node" presStyleLbl="node1" presStyleIdx="3" presStyleCnt="4">
        <dgm:presLayoutVars>
          <dgm:bulletEnabled val="1"/>
        </dgm:presLayoutVars>
      </dgm:prSet>
      <dgm:spPr/>
      <dgm:t>
        <a:bodyPr/>
        <a:lstStyle/>
        <a:p>
          <a:endParaRPr lang="en-US"/>
        </a:p>
      </dgm:t>
    </dgm:pt>
    <dgm:pt modelId="{656354EB-0DAE-4B50-9175-A7999692FE90}" type="pres">
      <dgm:prSet presAssocID="{F8F04DDD-798E-44BC-9866-62AF5230733C}" presName="spNode" presStyleCnt="0"/>
      <dgm:spPr/>
      <dgm:t>
        <a:bodyPr/>
        <a:lstStyle/>
        <a:p>
          <a:endParaRPr lang="en-US"/>
        </a:p>
      </dgm:t>
    </dgm:pt>
    <dgm:pt modelId="{D0AF36DF-FC0F-4E65-854A-B0B28A66F24A}" type="pres">
      <dgm:prSet presAssocID="{D674D2BA-E3E6-422F-A4B4-950767B68482}" presName="sibTrans" presStyleLbl="sibTrans1D1" presStyleIdx="3" presStyleCnt="4"/>
      <dgm:spPr/>
      <dgm:t>
        <a:bodyPr/>
        <a:lstStyle/>
        <a:p>
          <a:endParaRPr lang="en-US"/>
        </a:p>
      </dgm:t>
    </dgm:pt>
  </dgm:ptLst>
  <dgm:cxnLst>
    <dgm:cxn modelId="{A153AEE8-BB00-42E1-A48B-81F1BD8037F9}" type="presOf" srcId="{68C98B70-95A0-4879-BC51-21C63B56D8B8}" destId="{9ADE0A2E-A175-4636-997E-551370E0C2C9}" srcOrd="0" destOrd="0" presId="urn:microsoft.com/office/officeart/2005/8/layout/cycle5"/>
    <dgm:cxn modelId="{EB0EEF49-97F8-40ED-99DD-E19DD1222207}" type="presOf" srcId="{6C4E85CF-C477-415B-8B85-79405F303442}" destId="{740C935A-7423-4659-A48C-8DB6BACDBDB2}" srcOrd="0" destOrd="0" presId="urn:microsoft.com/office/officeart/2005/8/layout/cycle5"/>
    <dgm:cxn modelId="{9754B1CA-D2C7-4A24-A237-E6FC66FDDE33}" type="presOf" srcId="{F6EEC948-055A-4D01-983F-D227910020DB}" destId="{3D24B7DD-216C-4C56-B65C-84F528FCA353}" srcOrd="0" destOrd="0" presId="urn:microsoft.com/office/officeart/2005/8/layout/cycle5"/>
    <dgm:cxn modelId="{759DE585-3DEC-48AB-9574-A79697A83566}" type="presOf" srcId="{4CE5344F-7AA1-416A-A4C4-072608DA871C}" destId="{FC939321-96D9-4B0C-95E5-2BE3D0750D61}" srcOrd="0" destOrd="0" presId="urn:microsoft.com/office/officeart/2005/8/layout/cycle5"/>
    <dgm:cxn modelId="{DCB40FE1-4ED5-46E2-B005-227F64E540AB}" srcId="{8503D32A-8066-4821-A685-47A61232C139}" destId="{68C98B70-95A0-4879-BC51-21C63B56D8B8}" srcOrd="2" destOrd="0" parTransId="{D5221822-D0A6-4B26-BCB5-60BBC9EF78F3}" sibTransId="{6C4E85CF-C477-415B-8B85-79405F303442}"/>
    <dgm:cxn modelId="{C21455C3-8825-45BF-84AC-E7AF28526DBB}" type="presOf" srcId="{DAB553C6-4F17-4249-8533-7BC5BA9490E7}" destId="{139B454D-ACFE-40E1-939E-2A7CE38D2D56}" srcOrd="0" destOrd="0" presId="urn:microsoft.com/office/officeart/2005/8/layout/cycle5"/>
    <dgm:cxn modelId="{6B9D8452-D9AE-491F-A5E3-71B664C2789A}" srcId="{8503D32A-8066-4821-A685-47A61232C139}" destId="{F8F04DDD-798E-44BC-9866-62AF5230733C}" srcOrd="3" destOrd="0" parTransId="{91FDB32A-88F4-4D6C-A061-4AAEA83AC14A}" sibTransId="{D674D2BA-E3E6-422F-A4B4-950767B68482}"/>
    <dgm:cxn modelId="{369946F0-7CB1-4464-9726-D3F0F778439C}" srcId="{8503D32A-8066-4821-A685-47A61232C139}" destId="{F6EEC948-055A-4D01-983F-D227910020DB}" srcOrd="0" destOrd="0" parTransId="{305F92F0-070F-4D0C-8614-86F04359C999}" sibTransId="{4CE5344F-7AA1-416A-A4C4-072608DA871C}"/>
    <dgm:cxn modelId="{3D73C8C1-9323-4A51-B48B-52D5248E13CB}" type="presOf" srcId="{C9204237-30AB-4863-BFA2-6B66E37D68D9}" destId="{F9C4C2F1-0711-4987-B96C-5B5F7B815CC6}" srcOrd="0" destOrd="0" presId="urn:microsoft.com/office/officeart/2005/8/layout/cycle5"/>
    <dgm:cxn modelId="{459A1026-0E5F-409B-8A89-9EEA417E8A61}" type="presOf" srcId="{F8F04DDD-798E-44BC-9866-62AF5230733C}" destId="{EE752BFE-FE27-4EC9-8BB5-036C690ADDD7}" srcOrd="0" destOrd="0" presId="urn:microsoft.com/office/officeart/2005/8/layout/cycle5"/>
    <dgm:cxn modelId="{43EF6442-9334-45E2-8D0A-3E87AE45DB09}" type="presOf" srcId="{8503D32A-8066-4821-A685-47A61232C139}" destId="{33A148C3-562D-4DFE-8A07-54403EF840D3}" srcOrd="0" destOrd="0" presId="urn:microsoft.com/office/officeart/2005/8/layout/cycle5"/>
    <dgm:cxn modelId="{E56FAE58-7C85-48BC-994E-532EE5F67FEF}" type="presOf" srcId="{D674D2BA-E3E6-422F-A4B4-950767B68482}" destId="{D0AF36DF-FC0F-4E65-854A-B0B28A66F24A}" srcOrd="0" destOrd="0" presId="urn:microsoft.com/office/officeart/2005/8/layout/cycle5"/>
    <dgm:cxn modelId="{9E731ECE-C7F8-4D48-A62B-E443637EF77C}" srcId="{8503D32A-8066-4821-A685-47A61232C139}" destId="{C9204237-30AB-4863-BFA2-6B66E37D68D9}" srcOrd="1" destOrd="0" parTransId="{CC4E9294-1B6E-4371-93C8-98558A26C291}" sibTransId="{DAB553C6-4F17-4249-8533-7BC5BA9490E7}"/>
    <dgm:cxn modelId="{C3BBA3FC-6262-4131-A8C3-7D5FD465D8AD}" type="presParOf" srcId="{33A148C3-562D-4DFE-8A07-54403EF840D3}" destId="{3D24B7DD-216C-4C56-B65C-84F528FCA353}" srcOrd="0" destOrd="0" presId="urn:microsoft.com/office/officeart/2005/8/layout/cycle5"/>
    <dgm:cxn modelId="{B060ABB8-04E5-4951-B214-773450C4C39F}" type="presParOf" srcId="{33A148C3-562D-4DFE-8A07-54403EF840D3}" destId="{2E58C455-813C-4503-BD8B-4F337B42E258}" srcOrd="1" destOrd="0" presId="urn:microsoft.com/office/officeart/2005/8/layout/cycle5"/>
    <dgm:cxn modelId="{18CF725F-519D-4274-8D8F-3BC18493A4E5}" type="presParOf" srcId="{33A148C3-562D-4DFE-8A07-54403EF840D3}" destId="{FC939321-96D9-4B0C-95E5-2BE3D0750D61}" srcOrd="2" destOrd="0" presId="urn:microsoft.com/office/officeart/2005/8/layout/cycle5"/>
    <dgm:cxn modelId="{1FC7F06D-C405-4B89-A1D0-4454CEB459FB}" type="presParOf" srcId="{33A148C3-562D-4DFE-8A07-54403EF840D3}" destId="{F9C4C2F1-0711-4987-B96C-5B5F7B815CC6}" srcOrd="3" destOrd="0" presId="urn:microsoft.com/office/officeart/2005/8/layout/cycle5"/>
    <dgm:cxn modelId="{0C880CF1-35FA-417B-92BB-439A67690D62}" type="presParOf" srcId="{33A148C3-562D-4DFE-8A07-54403EF840D3}" destId="{52EFDBC2-154B-4706-859F-722533753118}" srcOrd="4" destOrd="0" presId="urn:microsoft.com/office/officeart/2005/8/layout/cycle5"/>
    <dgm:cxn modelId="{50130608-11A0-4D26-A28C-6A49A8CD6815}" type="presParOf" srcId="{33A148C3-562D-4DFE-8A07-54403EF840D3}" destId="{139B454D-ACFE-40E1-939E-2A7CE38D2D56}" srcOrd="5" destOrd="0" presId="urn:microsoft.com/office/officeart/2005/8/layout/cycle5"/>
    <dgm:cxn modelId="{9CCD38E3-4C44-42B3-AF4A-6AC5A2ECAE3F}" type="presParOf" srcId="{33A148C3-562D-4DFE-8A07-54403EF840D3}" destId="{9ADE0A2E-A175-4636-997E-551370E0C2C9}" srcOrd="6" destOrd="0" presId="urn:microsoft.com/office/officeart/2005/8/layout/cycle5"/>
    <dgm:cxn modelId="{1042C2FB-2585-4415-9459-BA967BAEC60E}" type="presParOf" srcId="{33A148C3-562D-4DFE-8A07-54403EF840D3}" destId="{DD2326EA-C651-4B5A-A4CC-57FF1BD7D3DD}" srcOrd="7" destOrd="0" presId="urn:microsoft.com/office/officeart/2005/8/layout/cycle5"/>
    <dgm:cxn modelId="{3C512964-F26E-41A1-A638-D6D99F915E0B}" type="presParOf" srcId="{33A148C3-562D-4DFE-8A07-54403EF840D3}" destId="{740C935A-7423-4659-A48C-8DB6BACDBDB2}" srcOrd="8" destOrd="0" presId="urn:microsoft.com/office/officeart/2005/8/layout/cycle5"/>
    <dgm:cxn modelId="{F73F4FA1-027F-4EC1-8342-1D601D304956}" type="presParOf" srcId="{33A148C3-562D-4DFE-8A07-54403EF840D3}" destId="{EE752BFE-FE27-4EC9-8BB5-036C690ADDD7}" srcOrd="9" destOrd="0" presId="urn:microsoft.com/office/officeart/2005/8/layout/cycle5"/>
    <dgm:cxn modelId="{A479C9D7-2B1A-4976-A32E-16B2EC0EEE09}" type="presParOf" srcId="{33A148C3-562D-4DFE-8A07-54403EF840D3}" destId="{656354EB-0DAE-4B50-9175-A7999692FE90}" srcOrd="10" destOrd="0" presId="urn:microsoft.com/office/officeart/2005/8/layout/cycle5"/>
    <dgm:cxn modelId="{AFE5D4D3-38E2-4AC9-A1FE-1265A63EB1F1}" type="presParOf" srcId="{33A148C3-562D-4DFE-8A07-54403EF840D3}" destId="{D0AF36DF-FC0F-4E65-854A-B0B28A66F24A}" srcOrd="11"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56111A-9F5C-4B27-B38A-D15CA2741F7F}" type="doc">
      <dgm:prSet loTypeId="urn:microsoft.com/office/officeart/2005/8/layout/vList3" loCatId="picture" qsTypeId="urn:microsoft.com/office/officeart/2005/8/quickstyle/simple1" qsCatId="simple" csTypeId="urn:microsoft.com/office/officeart/2005/8/colors/accent1_2" csCatId="accent1" phldr="1"/>
      <dgm:spPr/>
    </dgm:pt>
    <dgm:pt modelId="{BD3CC222-A587-4751-8CFE-2D220B3A001F}">
      <dgm:prSet phldrT="[Text]">
        <dgm:style>
          <a:lnRef idx="2">
            <a:schemeClr val="accent4"/>
          </a:lnRef>
          <a:fillRef idx="1">
            <a:schemeClr val="lt1"/>
          </a:fillRef>
          <a:effectRef idx="0">
            <a:schemeClr val="accent4"/>
          </a:effectRef>
          <a:fontRef idx="minor">
            <a:schemeClr val="dk1"/>
          </a:fontRef>
        </dgm:style>
      </dgm:prSet>
      <dgm:spPr>
        <a:ln>
          <a:solidFill>
            <a:srgbClr val="E67E22"/>
          </a:solidFill>
        </a:ln>
      </dgm:spPr>
      <dgm:t>
        <a:bodyPr/>
        <a:lstStyle/>
        <a:p>
          <a:endParaRPr lang="en-US" dirty="0"/>
        </a:p>
      </dgm:t>
    </dgm:pt>
    <dgm:pt modelId="{37802A6E-BF1B-44EC-9EA2-DF65BBF1E5F4}" type="parTrans" cxnId="{8C1CC68A-AAC9-45A3-89AE-A26F655BBD37}">
      <dgm:prSet/>
      <dgm:spPr/>
      <dgm:t>
        <a:bodyPr/>
        <a:lstStyle/>
        <a:p>
          <a:endParaRPr lang="en-US"/>
        </a:p>
      </dgm:t>
    </dgm:pt>
    <dgm:pt modelId="{65152223-3B12-40CE-9982-06057B6662C4}" type="sibTrans" cxnId="{8C1CC68A-AAC9-45A3-89AE-A26F655BBD37}">
      <dgm:prSet/>
      <dgm:spPr/>
      <dgm:t>
        <a:bodyPr/>
        <a:lstStyle/>
        <a:p>
          <a:endParaRPr lang="en-US"/>
        </a:p>
      </dgm:t>
    </dgm:pt>
    <dgm:pt modelId="{812BA8BF-5195-4F2D-BBD9-27A7384410A0}">
      <dgm:prSet phldrT="[Text]">
        <dgm:style>
          <a:lnRef idx="2">
            <a:schemeClr val="accent4"/>
          </a:lnRef>
          <a:fillRef idx="1">
            <a:schemeClr val="lt1"/>
          </a:fillRef>
          <a:effectRef idx="0">
            <a:schemeClr val="accent4"/>
          </a:effectRef>
          <a:fontRef idx="minor">
            <a:schemeClr val="dk1"/>
          </a:fontRef>
        </dgm:style>
      </dgm:prSet>
      <dgm:spPr>
        <a:ln w="38100">
          <a:solidFill>
            <a:srgbClr val="2ECC71"/>
          </a:solidFill>
        </a:ln>
      </dgm:spPr>
      <dgm:t>
        <a:bodyPr/>
        <a:lstStyle/>
        <a:p>
          <a:endParaRPr lang="en-US" dirty="0"/>
        </a:p>
      </dgm:t>
    </dgm:pt>
    <dgm:pt modelId="{B1C23E8A-E3D8-49E4-AA5B-9DFC84558A7E}" type="parTrans" cxnId="{43B1F6C5-4C67-4DB1-8E21-7992E6ED96F2}">
      <dgm:prSet/>
      <dgm:spPr/>
      <dgm:t>
        <a:bodyPr/>
        <a:lstStyle/>
        <a:p>
          <a:endParaRPr lang="en-US"/>
        </a:p>
      </dgm:t>
    </dgm:pt>
    <dgm:pt modelId="{C4BE7F54-AB9F-49C4-92BA-C14F7E7F292C}" type="sibTrans" cxnId="{43B1F6C5-4C67-4DB1-8E21-7992E6ED96F2}">
      <dgm:prSet/>
      <dgm:spPr/>
      <dgm:t>
        <a:bodyPr/>
        <a:lstStyle/>
        <a:p>
          <a:endParaRPr lang="en-US"/>
        </a:p>
      </dgm:t>
    </dgm:pt>
    <dgm:pt modelId="{CF0307F6-6954-4D3F-BAD5-DAB2A71DA9C9}">
      <dgm:prSet phldrT="[Text]" custT="1">
        <dgm:style>
          <a:lnRef idx="2">
            <a:schemeClr val="accent2"/>
          </a:lnRef>
          <a:fillRef idx="1">
            <a:schemeClr val="lt1"/>
          </a:fillRef>
          <a:effectRef idx="0">
            <a:schemeClr val="accent2"/>
          </a:effectRef>
          <a:fontRef idx="minor">
            <a:schemeClr val="dk1"/>
          </a:fontRef>
        </dgm:style>
      </dgm:prSet>
      <dgm:spPr>
        <a:ln w="38100">
          <a:solidFill>
            <a:srgbClr val="2980B9"/>
          </a:solidFill>
        </a:ln>
      </dgm:spPr>
      <dgm:t>
        <a:bodyPr/>
        <a:lstStyle/>
        <a:p>
          <a:pPr>
            <a:lnSpc>
              <a:spcPct val="100000"/>
            </a:lnSpc>
          </a:pPr>
          <a:endParaRPr lang="en-US" sz="2000" dirty="0"/>
        </a:p>
      </dgm:t>
    </dgm:pt>
    <dgm:pt modelId="{F388DC57-6E60-453B-B09D-AA7559533514}" type="parTrans" cxnId="{8E0A60BC-2DB6-46C4-8C45-59A66CF75DE7}">
      <dgm:prSet/>
      <dgm:spPr/>
      <dgm:t>
        <a:bodyPr/>
        <a:lstStyle/>
        <a:p>
          <a:endParaRPr lang="en-US"/>
        </a:p>
      </dgm:t>
    </dgm:pt>
    <dgm:pt modelId="{9D1B4973-2965-4DB6-A96C-49B3D20DD81D}" type="sibTrans" cxnId="{8E0A60BC-2DB6-46C4-8C45-59A66CF75DE7}">
      <dgm:prSet/>
      <dgm:spPr/>
      <dgm:t>
        <a:bodyPr/>
        <a:lstStyle/>
        <a:p>
          <a:endParaRPr lang="en-US"/>
        </a:p>
      </dgm:t>
    </dgm:pt>
    <dgm:pt modelId="{CC726329-8F89-426A-ADBF-69E1F452AF4E}">
      <dgm:prSet phldrT="[Text]" custT="1">
        <dgm:style>
          <a:lnRef idx="2">
            <a:schemeClr val="accent4"/>
          </a:lnRef>
          <a:fillRef idx="1">
            <a:schemeClr val="lt1"/>
          </a:fillRef>
          <a:effectRef idx="0">
            <a:schemeClr val="accent4"/>
          </a:effectRef>
          <a:fontRef idx="minor">
            <a:schemeClr val="dk1"/>
          </a:fontRef>
        </dgm:style>
      </dgm:prSet>
      <dgm:spPr>
        <a:ln>
          <a:solidFill>
            <a:srgbClr val="9B59B6"/>
          </a:solidFill>
        </a:ln>
      </dgm:spPr>
      <dgm:t>
        <a:bodyPr/>
        <a:lstStyle/>
        <a:p>
          <a:endParaRPr lang="en-US" sz="2000" dirty="0"/>
        </a:p>
      </dgm:t>
    </dgm:pt>
    <dgm:pt modelId="{BB9F4876-D234-4723-9DC9-FB4D1A95F6B0}" type="parTrans" cxnId="{A596B4F0-8D88-4D53-926E-A3FAE4FB79E2}">
      <dgm:prSet/>
      <dgm:spPr/>
      <dgm:t>
        <a:bodyPr/>
        <a:lstStyle/>
        <a:p>
          <a:endParaRPr lang="en-US"/>
        </a:p>
      </dgm:t>
    </dgm:pt>
    <dgm:pt modelId="{F57CC086-46EC-40AD-99FF-1C5AF076D047}" type="sibTrans" cxnId="{A596B4F0-8D88-4D53-926E-A3FAE4FB79E2}">
      <dgm:prSet/>
      <dgm:spPr/>
      <dgm:t>
        <a:bodyPr/>
        <a:lstStyle/>
        <a:p>
          <a:endParaRPr lang="en-US"/>
        </a:p>
      </dgm:t>
    </dgm:pt>
    <dgm:pt modelId="{379DBCE4-3192-4817-B5F8-5EEEF77BC294}" type="pres">
      <dgm:prSet presAssocID="{F256111A-9F5C-4B27-B38A-D15CA2741F7F}" presName="linearFlow" presStyleCnt="0">
        <dgm:presLayoutVars>
          <dgm:dir/>
          <dgm:resizeHandles val="exact"/>
        </dgm:presLayoutVars>
      </dgm:prSet>
      <dgm:spPr/>
    </dgm:pt>
    <dgm:pt modelId="{3523557A-FA72-425A-B1D2-C9E3BD10C2A9}" type="pres">
      <dgm:prSet presAssocID="{BD3CC222-A587-4751-8CFE-2D220B3A001F}" presName="composite" presStyleCnt="0"/>
      <dgm:spPr/>
    </dgm:pt>
    <dgm:pt modelId="{E89E432D-8CA8-426A-9403-348E17912F1C}" type="pres">
      <dgm:prSet presAssocID="{BD3CC222-A587-4751-8CFE-2D220B3A001F}" presName="imgShp" presStyleLbl="fgImgPlace1" presStyleIdx="0" presStyleCnt="4">
        <dgm:style>
          <a:lnRef idx="2">
            <a:schemeClr val="accent4"/>
          </a:lnRef>
          <a:fillRef idx="1">
            <a:schemeClr val="lt1"/>
          </a:fillRef>
          <a:effectRef idx="0">
            <a:schemeClr val="accent4"/>
          </a:effectRef>
          <a:fontRef idx="minor">
            <a:schemeClr val="dk1"/>
          </a:fontRef>
        </dgm:style>
      </dgm:prSet>
      <dgm:spPr>
        <a:solidFill>
          <a:srgbClr val="E67E22"/>
        </a:solidFill>
        <a:ln>
          <a:solidFill>
            <a:srgbClr val="E67E22"/>
          </a:solidFill>
        </a:ln>
      </dgm:spPr>
    </dgm:pt>
    <dgm:pt modelId="{8CABB180-21C6-4AC5-BC96-32288177BD8A}" type="pres">
      <dgm:prSet presAssocID="{BD3CC222-A587-4751-8CFE-2D220B3A001F}" presName="txShp" presStyleLbl="node1" presStyleIdx="0" presStyleCnt="4">
        <dgm:presLayoutVars>
          <dgm:bulletEnabled val="1"/>
        </dgm:presLayoutVars>
      </dgm:prSet>
      <dgm:spPr/>
      <dgm:t>
        <a:bodyPr/>
        <a:lstStyle/>
        <a:p>
          <a:endParaRPr lang="en-US"/>
        </a:p>
      </dgm:t>
    </dgm:pt>
    <dgm:pt modelId="{9EDCEE84-DB05-49E0-BEE9-3BF84E3D52CF}" type="pres">
      <dgm:prSet presAssocID="{65152223-3B12-40CE-9982-06057B6662C4}" presName="spacing" presStyleCnt="0"/>
      <dgm:spPr/>
    </dgm:pt>
    <dgm:pt modelId="{6533E1F5-F4C9-4303-9826-CAFF50A721E9}" type="pres">
      <dgm:prSet presAssocID="{812BA8BF-5195-4F2D-BBD9-27A7384410A0}" presName="composite" presStyleCnt="0"/>
      <dgm:spPr/>
    </dgm:pt>
    <dgm:pt modelId="{FB8D5FC1-1729-4B82-A7B7-529B4FB526D2}" type="pres">
      <dgm:prSet presAssocID="{812BA8BF-5195-4F2D-BBD9-27A7384410A0}" presName="imgShp" presStyleLbl="fgImgPlace1" presStyleIdx="1" presStyleCnt="4">
        <dgm:style>
          <a:lnRef idx="2">
            <a:schemeClr val="accent4"/>
          </a:lnRef>
          <a:fillRef idx="1">
            <a:schemeClr val="lt1"/>
          </a:fillRef>
          <a:effectRef idx="0">
            <a:schemeClr val="accent4"/>
          </a:effectRef>
          <a:fontRef idx="minor">
            <a:schemeClr val="dk1"/>
          </a:fontRef>
        </dgm:style>
      </dgm:prSet>
      <dgm:spPr>
        <a:solidFill>
          <a:srgbClr val="2ECC71"/>
        </a:solidFill>
        <a:ln w="38100">
          <a:solidFill>
            <a:srgbClr val="2ECC71"/>
          </a:solidFill>
        </a:ln>
      </dgm:spPr>
    </dgm:pt>
    <dgm:pt modelId="{FB667CDD-A067-4C91-830E-2FAAA81B1AB8}" type="pres">
      <dgm:prSet presAssocID="{812BA8BF-5195-4F2D-BBD9-27A7384410A0}" presName="txShp" presStyleLbl="node1" presStyleIdx="1" presStyleCnt="4">
        <dgm:presLayoutVars>
          <dgm:bulletEnabled val="1"/>
        </dgm:presLayoutVars>
      </dgm:prSet>
      <dgm:spPr/>
      <dgm:t>
        <a:bodyPr/>
        <a:lstStyle/>
        <a:p>
          <a:endParaRPr lang="en-US"/>
        </a:p>
      </dgm:t>
    </dgm:pt>
    <dgm:pt modelId="{06D8DB0E-49B3-4124-A04D-631DC5A88797}" type="pres">
      <dgm:prSet presAssocID="{C4BE7F54-AB9F-49C4-92BA-C14F7E7F292C}" presName="spacing" presStyleCnt="0"/>
      <dgm:spPr/>
    </dgm:pt>
    <dgm:pt modelId="{4DB4A07B-086D-46DF-A475-1BCE434BDF8F}" type="pres">
      <dgm:prSet presAssocID="{CF0307F6-6954-4D3F-BAD5-DAB2A71DA9C9}" presName="composite" presStyleCnt="0"/>
      <dgm:spPr/>
    </dgm:pt>
    <dgm:pt modelId="{6CCC08EC-EBE5-4406-847B-B0D29BE4C0B1}" type="pres">
      <dgm:prSet presAssocID="{CF0307F6-6954-4D3F-BAD5-DAB2A71DA9C9}" presName="imgShp" presStyleLbl="fgImgPlace1" presStyleIdx="2" presStyleCnt="4" custLinFactNeighborX="-386" custLinFactNeighborY="1961">
        <dgm:style>
          <a:lnRef idx="2">
            <a:schemeClr val="accent2"/>
          </a:lnRef>
          <a:fillRef idx="1">
            <a:schemeClr val="lt1"/>
          </a:fillRef>
          <a:effectRef idx="0">
            <a:schemeClr val="accent2"/>
          </a:effectRef>
          <a:fontRef idx="minor">
            <a:schemeClr val="dk1"/>
          </a:fontRef>
        </dgm:style>
      </dgm:prSet>
      <dgm:spPr>
        <a:solidFill>
          <a:srgbClr val="2980B9"/>
        </a:solidFill>
        <a:ln w="38100">
          <a:solidFill>
            <a:srgbClr val="2980B9"/>
          </a:solidFill>
        </a:ln>
      </dgm:spPr>
    </dgm:pt>
    <dgm:pt modelId="{FD1E0F62-72EC-43DE-8945-3287132B6258}" type="pres">
      <dgm:prSet presAssocID="{CF0307F6-6954-4D3F-BAD5-DAB2A71DA9C9}" presName="txShp" presStyleLbl="node1" presStyleIdx="2" presStyleCnt="4">
        <dgm:presLayoutVars>
          <dgm:bulletEnabled val="1"/>
        </dgm:presLayoutVars>
      </dgm:prSet>
      <dgm:spPr/>
      <dgm:t>
        <a:bodyPr/>
        <a:lstStyle/>
        <a:p>
          <a:endParaRPr lang="en-US"/>
        </a:p>
      </dgm:t>
    </dgm:pt>
    <dgm:pt modelId="{ABA7CBCB-3A39-4574-94D1-377B525F1BAB}" type="pres">
      <dgm:prSet presAssocID="{9D1B4973-2965-4DB6-A96C-49B3D20DD81D}" presName="spacing" presStyleCnt="0"/>
      <dgm:spPr/>
    </dgm:pt>
    <dgm:pt modelId="{F9F3AF5A-1503-4C3F-8291-5DB4966A4362}" type="pres">
      <dgm:prSet presAssocID="{CC726329-8F89-426A-ADBF-69E1F452AF4E}" presName="composite" presStyleCnt="0"/>
      <dgm:spPr/>
    </dgm:pt>
    <dgm:pt modelId="{922B9AA9-68ED-4E19-B347-3FFB091AA5FB}" type="pres">
      <dgm:prSet presAssocID="{CC726329-8F89-426A-ADBF-69E1F452AF4E}" presName="imgShp" presStyleLbl="fgImgPlace1" presStyleIdx="3" presStyleCnt="4">
        <dgm:style>
          <a:lnRef idx="2">
            <a:schemeClr val="accent4"/>
          </a:lnRef>
          <a:fillRef idx="1">
            <a:schemeClr val="lt1"/>
          </a:fillRef>
          <a:effectRef idx="0">
            <a:schemeClr val="accent4"/>
          </a:effectRef>
          <a:fontRef idx="minor">
            <a:schemeClr val="dk1"/>
          </a:fontRef>
        </dgm:style>
      </dgm:prSet>
      <dgm:spPr>
        <a:solidFill>
          <a:srgbClr val="9B59B6"/>
        </a:solidFill>
      </dgm:spPr>
    </dgm:pt>
    <dgm:pt modelId="{ACA18325-EF99-4DCC-B715-CAD1A7C5BC34}" type="pres">
      <dgm:prSet presAssocID="{CC726329-8F89-426A-ADBF-69E1F452AF4E}" presName="txShp" presStyleLbl="node1" presStyleIdx="3" presStyleCnt="4" custScaleY="107930" custLinFactNeighborX="-367" custLinFactNeighborY="-15130">
        <dgm:presLayoutVars>
          <dgm:bulletEnabled val="1"/>
        </dgm:presLayoutVars>
      </dgm:prSet>
      <dgm:spPr/>
      <dgm:t>
        <a:bodyPr/>
        <a:lstStyle/>
        <a:p>
          <a:endParaRPr lang="en-US"/>
        </a:p>
      </dgm:t>
    </dgm:pt>
  </dgm:ptLst>
  <dgm:cxnLst>
    <dgm:cxn modelId="{5306BFFD-5024-4DC0-85AA-0DFAAE4A9487}" type="presOf" srcId="{BD3CC222-A587-4751-8CFE-2D220B3A001F}" destId="{8CABB180-21C6-4AC5-BC96-32288177BD8A}" srcOrd="0" destOrd="0" presId="urn:microsoft.com/office/officeart/2005/8/layout/vList3"/>
    <dgm:cxn modelId="{43B1F6C5-4C67-4DB1-8E21-7992E6ED96F2}" srcId="{F256111A-9F5C-4B27-B38A-D15CA2741F7F}" destId="{812BA8BF-5195-4F2D-BBD9-27A7384410A0}" srcOrd="1" destOrd="0" parTransId="{B1C23E8A-E3D8-49E4-AA5B-9DFC84558A7E}" sibTransId="{C4BE7F54-AB9F-49C4-92BA-C14F7E7F292C}"/>
    <dgm:cxn modelId="{8E0A60BC-2DB6-46C4-8C45-59A66CF75DE7}" srcId="{F256111A-9F5C-4B27-B38A-D15CA2741F7F}" destId="{CF0307F6-6954-4D3F-BAD5-DAB2A71DA9C9}" srcOrd="2" destOrd="0" parTransId="{F388DC57-6E60-453B-B09D-AA7559533514}" sibTransId="{9D1B4973-2965-4DB6-A96C-49B3D20DD81D}"/>
    <dgm:cxn modelId="{A596B4F0-8D88-4D53-926E-A3FAE4FB79E2}" srcId="{F256111A-9F5C-4B27-B38A-D15CA2741F7F}" destId="{CC726329-8F89-426A-ADBF-69E1F452AF4E}" srcOrd="3" destOrd="0" parTransId="{BB9F4876-D234-4723-9DC9-FB4D1A95F6B0}" sibTransId="{F57CC086-46EC-40AD-99FF-1C5AF076D047}"/>
    <dgm:cxn modelId="{E3779343-8723-44E4-A610-EB22DD6117ED}" type="presOf" srcId="{CF0307F6-6954-4D3F-BAD5-DAB2A71DA9C9}" destId="{FD1E0F62-72EC-43DE-8945-3287132B6258}" srcOrd="0" destOrd="0" presId="urn:microsoft.com/office/officeart/2005/8/layout/vList3"/>
    <dgm:cxn modelId="{8C1CC68A-AAC9-45A3-89AE-A26F655BBD37}" srcId="{F256111A-9F5C-4B27-B38A-D15CA2741F7F}" destId="{BD3CC222-A587-4751-8CFE-2D220B3A001F}" srcOrd="0" destOrd="0" parTransId="{37802A6E-BF1B-44EC-9EA2-DF65BBF1E5F4}" sibTransId="{65152223-3B12-40CE-9982-06057B6662C4}"/>
    <dgm:cxn modelId="{95BA52FB-7D87-459F-AE18-6D9ECB127C9F}" type="presOf" srcId="{F256111A-9F5C-4B27-B38A-D15CA2741F7F}" destId="{379DBCE4-3192-4817-B5F8-5EEEF77BC294}" srcOrd="0" destOrd="0" presId="urn:microsoft.com/office/officeart/2005/8/layout/vList3"/>
    <dgm:cxn modelId="{3E59C42D-3DDF-47F8-9000-E50B2D5EAC3D}" type="presOf" srcId="{812BA8BF-5195-4F2D-BBD9-27A7384410A0}" destId="{FB667CDD-A067-4C91-830E-2FAAA81B1AB8}" srcOrd="0" destOrd="0" presId="urn:microsoft.com/office/officeart/2005/8/layout/vList3"/>
    <dgm:cxn modelId="{D954CF06-20E5-4667-8BC4-46CB0FCBFCC1}" type="presOf" srcId="{CC726329-8F89-426A-ADBF-69E1F452AF4E}" destId="{ACA18325-EF99-4DCC-B715-CAD1A7C5BC34}" srcOrd="0" destOrd="0" presId="urn:microsoft.com/office/officeart/2005/8/layout/vList3"/>
    <dgm:cxn modelId="{4FEB6FBF-0B45-434F-99D2-77C53A48D378}" type="presParOf" srcId="{379DBCE4-3192-4817-B5F8-5EEEF77BC294}" destId="{3523557A-FA72-425A-B1D2-C9E3BD10C2A9}" srcOrd="0" destOrd="0" presId="urn:microsoft.com/office/officeart/2005/8/layout/vList3"/>
    <dgm:cxn modelId="{1780CD5D-3E7E-446B-8D3D-CFB567AEACDB}" type="presParOf" srcId="{3523557A-FA72-425A-B1D2-C9E3BD10C2A9}" destId="{E89E432D-8CA8-426A-9403-348E17912F1C}" srcOrd="0" destOrd="0" presId="urn:microsoft.com/office/officeart/2005/8/layout/vList3"/>
    <dgm:cxn modelId="{590E6DFB-D6ED-45C7-A4D4-FE4CA5C7D4E0}" type="presParOf" srcId="{3523557A-FA72-425A-B1D2-C9E3BD10C2A9}" destId="{8CABB180-21C6-4AC5-BC96-32288177BD8A}" srcOrd="1" destOrd="0" presId="urn:microsoft.com/office/officeart/2005/8/layout/vList3"/>
    <dgm:cxn modelId="{14363DEA-C61B-460A-8EEC-6031EEC64288}" type="presParOf" srcId="{379DBCE4-3192-4817-B5F8-5EEEF77BC294}" destId="{9EDCEE84-DB05-49E0-BEE9-3BF84E3D52CF}" srcOrd="1" destOrd="0" presId="urn:microsoft.com/office/officeart/2005/8/layout/vList3"/>
    <dgm:cxn modelId="{0AAA0EBB-6E6F-4AA1-95A9-50CA62399CD9}" type="presParOf" srcId="{379DBCE4-3192-4817-B5F8-5EEEF77BC294}" destId="{6533E1F5-F4C9-4303-9826-CAFF50A721E9}" srcOrd="2" destOrd="0" presId="urn:microsoft.com/office/officeart/2005/8/layout/vList3"/>
    <dgm:cxn modelId="{60562C80-A3AB-44A3-9C9D-B05A2CB10F6C}" type="presParOf" srcId="{6533E1F5-F4C9-4303-9826-CAFF50A721E9}" destId="{FB8D5FC1-1729-4B82-A7B7-529B4FB526D2}" srcOrd="0" destOrd="0" presId="urn:microsoft.com/office/officeart/2005/8/layout/vList3"/>
    <dgm:cxn modelId="{14C81192-8A33-4C20-9A1D-415A2D409995}" type="presParOf" srcId="{6533E1F5-F4C9-4303-9826-CAFF50A721E9}" destId="{FB667CDD-A067-4C91-830E-2FAAA81B1AB8}" srcOrd="1" destOrd="0" presId="urn:microsoft.com/office/officeart/2005/8/layout/vList3"/>
    <dgm:cxn modelId="{0012F42E-04F0-4361-AEDE-BDAB9366B50F}" type="presParOf" srcId="{379DBCE4-3192-4817-B5F8-5EEEF77BC294}" destId="{06D8DB0E-49B3-4124-A04D-631DC5A88797}" srcOrd="3" destOrd="0" presId="urn:microsoft.com/office/officeart/2005/8/layout/vList3"/>
    <dgm:cxn modelId="{8A679D05-3D3F-434F-983E-6B4EA39F7E1B}" type="presParOf" srcId="{379DBCE4-3192-4817-B5F8-5EEEF77BC294}" destId="{4DB4A07B-086D-46DF-A475-1BCE434BDF8F}" srcOrd="4" destOrd="0" presId="urn:microsoft.com/office/officeart/2005/8/layout/vList3"/>
    <dgm:cxn modelId="{F4418409-E99B-4F21-BBA3-594E342D7F40}" type="presParOf" srcId="{4DB4A07B-086D-46DF-A475-1BCE434BDF8F}" destId="{6CCC08EC-EBE5-4406-847B-B0D29BE4C0B1}" srcOrd="0" destOrd="0" presId="urn:microsoft.com/office/officeart/2005/8/layout/vList3"/>
    <dgm:cxn modelId="{3514F273-509F-4DA9-AD21-F253D025F56D}" type="presParOf" srcId="{4DB4A07B-086D-46DF-A475-1BCE434BDF8F}" destId="{FD1E0F62-72EC-43DE-8945-3287132B6258}" srcOrd="1" destOrd="0" presId="urn:microsoft.com/office/officeart/2005/8/layout/vList3"/>
    <dgm:cxn modelId="{9FC1B854-B93E-4D3C-AD87-CC60A674B4F0}" type="presParOf" srcId="{379DBCE4-3192-4817-B5F8-5EEEF77BC294}" destId="{ABA7CBCB-3A39-4574-94D1-377B525F1BAB}" srcOrd="5" destOrd="0" presId="urn:microsoft.com/office/officeart/2005/8/layout/vList3"/>
    <dgm:cxn modelId="{DA66B7CF-002A-402E-B013-62FE858E85EA}" type="presParOf" srcId="{379DBCE4-3192-4817-B5F8-5EEEF77BC294}" destId="{F9F3AF5A-1503-4C3F-8291-5DB4966A4362}" srcOrd="6" destOrd="0" presId="urn:microsoft.com/office/officeart/2005/8/layout/vList3"/>
    <dgm:cxn modelId="{365FF1B6-5F8B-46A7-A507-99A4B9D3A616}" type="presParOf" srcId="{F9F3AF5A-1503-4C3F-8291-5DB4966A4362}" destId="{922B9AA9-68ED-4E19-B347-3FFB091AA5FB}" srcOrd="0" destOrd="0" presId="urn:microsoft.com/office/officeart/2005/8/layout/vList3"/>
    <dgm:cxn modelId="{37BD50C7-167A-46BD-BC6C-F64583CB11B5}" type="presParOf" srcId="{F9F3AF5A-1503-4C3F-8291-5DB4966A4362}" destId="{ACA18325-EF99-4DCC-B715-CAD1A7C5BC3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13C668-77E2-4713-9D4B-D114AA497615}" type="doc">
      <dgm:prSet loTypeId="urn:microsoft.com/office/officeart/2005/8/layout/pyramid1" loCatId="pyramid" qsTypeId="urn:microsoft.com/office/officeart/2005/8/quickstyle/simple1" qsCatId="simple" csTypeId="urn:microsoft.com/office/officeart/2005/8/colors/accent5_3" csCatId="accent5" phldr="1"/>
      <dgm:spPr/>
    </dgm:pt>
    <dgm:pt modelId="{D0770A2B-B5F0-4075-B91C-2DF3B4BDE070}">
      <dgm:prSet phldrT="[Text]"/>
      <dgm:spPr/>
      <dgm:t>
        <a:bodyPr/>
        <a:lstStyle/>
        <a:p>
          <a:r>
            <a:rPr lang="en-US" b="1" dirty="0" smtClean="0">
              <a:solidFill>
                <a:schemeClr val="bg1"/>
              </a:solidFill>
              <a:latin typeface="Century Gothic" panose="020B0502020202020204" pitchFamily="34" charset="0"/>
              <a:cs typeface="Century Gothic"/>
            </a:rPr>
            <a:t>Tier 2</a:t>
          </a:r>
          <a:r>
            <a:rPr lang="en-US" dirty="0" smtClean="0">
              <a:solidFill>
                <a:schemeClr val="bg1"/>
              </a:solidFill>
              <a:latin typeface="Century Gothic" panose="020B0502020202020204" pitchFamily="34" charset="0"/>
              <a:cs typeface="Century Gothic"/>
            </a:rPr>
            <a:t> </a:t>
          </a:r>
          <a:r>
            <a:rPr lang="en-US" dirty="0" smtClean="0">
              <a:latin typeface="Century Gothic" panose="020B0502020202020204" pitchFamily="34" charset="0"/>
              <a:cs typeface="Century Gothic"/>
            </a:rPr>
            <a:t>supplemental small groups ~15%)</a:t>
          </a:r>
          <a:endParaRPr lang="en-US" dirty="0">
            <a:latin typeface="Century Gothic" panose="020B0502020202020204" pitchFamily="34" charset="0"/>
            <a:cs typeface="Century Gothic"/>
          </a:endParaRPr>
        </a:p>
      </dgm:t>
    </dgm:pt>
    <dgm:pt modelId="{B72BB27B-1CF9-429E-94B7-FCE9A2DAC0F1}" type="parTrans" cxnId="{D9EDC60F-7A9B-4BBC-9583-55EF651ABF32}">
      <dgm:prSet/>
      <dgm:spPr/>
      <dgm:t>
        <a:bodyPr/>
        <a:lstStyle/>
        <a:p>
          <a:endParaRPr lang="en-US">
            <a:latin typeface="Century Gothic" panose="020B0502020202020204" pitchFamily="34" charset="0"/>
          </a:endParaRPr>
        </a:p>
      </dgm:t>
    </dgm:pt>
    <dgm:pt modelId="{08C0FA47-1CDE-43FF-80A3-4E5C330BC2EC}" type="sibTrans" cxnId="{D9EDC60F-7A9B-4BBC-9583-55EF651ABF32}">
      <dgm:prSet/>
      <dgm:spPr/>
      <dgm:t>
        <a:bodyPr/>
        <a:lstStyle/>
        <a:p>
          <a:endParaRPr lang="en-US">
            <a:latin typeface="Century Gothic" panose="020B0502020202020204" pitchFamily="34" charset="0"/>
          </a:endParaRPr>
        </a:p>
      </dgm:t>
    </dgm:pt>
    <dgm:pt modelId="{02142F1D-CA4D-4DD7-A4E2-CF89BC016916}">
      <dgm:prSet phldrT="[Text]"/>
      <dgm:spPr/>
      <dgm:t>
        <a:bodyPr/>
        <a:lstStyle/>
        <a:p>
          <a:r>
            <a:rPr lang="en-US" b="1" dirty="0" smtClean="0">
              <a:solidFill>
                <a:schemeClr val="bg1"/>
              </a:solidFill>
              <a:latin typeface="Century Gothic" panose="020B0502020202020204" pitchFamily="34" charset="0"/>
              <a:cs typeface="Century Gothic"/>
            </a:rPr>
            <a:t>Tier 1</a:t>
          </a:r>
        </a:p>
        <a:p>
          <a:r>
            <a:rPr lang="en-US" dirty="0" smtClean="0">
              <a:latin typeface="Century Gothic" panose="020B0502020202020204" pitchFamily="34" charset="0"/>
              <a:cs typeface="Century Gothic"/>
            </a:rPr>
            <a:t>core curriculum (~80%)</a:t>
          </a:r>
          <a:endParaRPr lang="en-US" dirty="0">
            <a:latin typeface="Century Gothic" panose="020B0502020202020204" pitchFamily="34" charset="0"/>
            <a:cs typeface="Century Gothic"/>
          </a:endParaRPr>
        </a:p>
      </dgm:t>
    </dgm:pt>
    <dgm:pt modelId="{6E64F9C7-733D-4DC0-B32F-20B8677370D9}" type="parTrans" cxnId="{E47AC98B-31E7-478C-9BB5-D78AA363D45F}">
      <dgm:prSet/>
      <dgm:spPr/>
      <dgm:t>
        <a:bodyPr/>
        <a:lstStyle/>
        <a:p>
          <a:endParaRPr lang="en-US">
            <a:latin typeface="Century Gothic" panose="020B0502020202020204" pitchFamily="34" charset="0"/>
          </a:endParaRPr>
        </a:p>
      </dgm:t>
    </dgm:pt>
    <dgm:pt modelId="{A7073443-E192-430E-A616-7A7CEF7D54B3}" type="sibTrans" cxnId="{E47AC98B-31E7-478C-9BB5-D78AA363D45F}">
      <dgm:prSet/>
      <dgm:spPr/>
      <dgm:t>
        <a:bodyPr/>
        <a:lstStyle/>
        <a:p>
          <a:endParaRPr lang="en-US">
            <a:latin typeface="Century Gothic" panose="020B0502020202020204" pitchFamily="34" charset="0"/>
          </a:endParaRPr>
        </a:p>
      </dgm:t>
    </dgm:pt>
    <dgm:pt modelId="{BCACBC06-5CE9-47BA-A2B4-42B9F4CBFFEA}">
      <dgm:prSet phldrT="[Text]"/>
      <dgm:spPr/>
      <dgm:t>
        <a:bodyPr/>
        <a:lstStyle/>
        <a:p>
          <a:r>
            <a:rPr lang="en-US" b="1" dirty="0" smtClean="0">
              <a:solidFill>
                <a:schemeClr val="bg1"/>
              </a:solidFill>
              <a:latin typeface="Century Gothic" panose="020B0502020202020204" pitchFamily="34" charset="0"/>
              <a:cs typeface="Century Gothic"/>
            </a:rPr>
            <a:t>Tier 3 </a:t>
          </a:r>
          <a:endParaRPr lang="en-US" dirty="0" smtClean="0">
            <a:solidFill>
              <a:schemeClr val="bg1"/>
            </a:solidFill>
            <a:latin typeface="Century Gothic" panose="020B0502020202020204" pitchFamily="34" charset="0"/>
            <a:cs typeface="Century Gothic"/>
          </a:endParaRPr>
        </a:p>
      </dgm:t>
    </dgm:pt>
    <dgm:pt modelId="{86C6EA8F-9A5C-4EF9-8B35-C9313F551287}" type="sibTrans" cxnId="{04A3D0A0-F128-40A6-926A-C59A84F6C1A6}">
      <dgm:prSet/>
      <dgm:spPr/>
      <dgm:t>
        <a:bodyPr/>
        <a:lstStyle/>
        <a:p>
          <a:endParaRPr lang="en-US">
            <a:latin typeface="Century Gothic" panose="020B0502020202020204" pitchFamily="34" charset="0"/>
          </a:endParaRPr>
        </a:p>
      </dgm:t>
    </dgm:pt>
    <dgm:pt modelId="{501A52E3-45BE-4942-9255-EF6F9E98FABB}" type="parTrans" cxnId="{04A3D0A0-F128-40A6-926A-C59A84F6C1A6}">
      <dgm:prSet/>
      <dgm:spPr/>
      <dgm:t>
        <a:bodyPr/>
        <a:lstStyle/>
        <a:p>
          <a:endParaRPr lang="en-US">
            <a:latin typeface="Century Gothic" panose="020B0502020202020204" pitchFamily="34" charset="0"/>
          </a:endParaRPr>
        </a:p>
      </dgm:t>
    </dgm:pt>
    <dgm:pt modelId="{FAD4734E-55BD-4771-9DE7-E4124F5792B9}" type="pres">
      <dgm:prSet presAssocID="{F113C668-77E2-4713-9D4B-D114AA497615}" presName="Name0" presStyleCnt="0">
        <dgm:presLayoutVars>
          <dgm:dir/>
          <dgm:animLvl val="lvl"/>
          <dgm:resizeHandles val="exact"/>
        </dgm:presLayoutVars>
      </dgm:prSet>
      <dgm:spPr/>
    </dgm:pt>
    <dgm:pt modelId="{706604B1-6411-4A22-A168-20762B2CE45D}" type="pres">
      <dgm:prSet presAssocID="{BCACBC06-5CE9-47BA-A2B4-42B9F4CBFFEA}" presName="Name8" presStyleCnt="0"/>
      <dgm:spPr/>
    </dgm:pt>
    <dgm:pt modelId="{C67C4E6E-0507-4337-87DC-545BB743F42C}" type="pres">
      <dgm:prSet presAssocID="{BCACBC06-5CE9-47BA-A2B4-42B9F4CBFFEA}" presName="level" presStyleLbl="node1" presStyleIdx="0" presStyleCnt="3">
        <dgm:presLayoutVars>
          <dgm:chMax val="1"/>
          <dgm:bulletEnabled val="1"/>
        </dgm:presLayoutVars>
      </dgm:prSet>
      <dgm:spPr/>
      <dgm:t>
        <a:bodyPr/>
        <a:lstStyle/>
        <a:p>
          <a:endParaRPr lang="en-US"/>
        </a:p>
      </dgm:t>
    </dgm:pt>
    <dgm:pt modelId="{6DDFE7C5-B39D-4BD8-93E2-144DD971A764}" type="pres">
      <dgm:prSet presAssocID="{BCACBC06-5CE9-47BA-A2B4-42B9F4CBFFEA}" presName="levelTx" presStyleLbl="revTx" presStyleIdx="0" presStyleCnt="0">
        <dgm:presLayoutVars>
          <dgm:chMax val="1"/>
          <dgm:bulletEnabled val="1"/>
        </dgm:presLayoutVars>
      </dgm:prSet>
      <dgm:spPr/>
      <dgm:t>
        <a:bodyPr/>
        <a:lstStyle/>
        <a:p>
          <a:endParaRPr lang="en-US"/>
        </a:p>
      </dgm:t>
    </dgm:pt>
    <dgm:pt modelId="{4B8DBF1C-9AFA-41E2-8C9E-2C6F02422489}" type="pres">
      <dgm:prSet presAssocID="{D0770A2B-B5F0-4075-B91C-2DF3B4BDE070}" presName="Name8" presStyleCnt="0"/>
      <dgm:spPr/>
    </dgm:pt>
    <dgm:pt modelId="{1C222CE4-7C8E-468E-922A-97CCFDBA055C}" type="pres">
      <dgm:prSet presAssocID="{D0770A2B-B5F0-4075-B91C-2DF3B4BDE070}" presName="level" presStyleLbl="node1" presStyleIdx="1" presStyleCnt="3">
        <dgm:presLayoutVars>
          <dgm:chMax val="1"/>
          <dgm:bulletEnabled val="1"/>
        </dgm:presLayoutVars>
      </dgm:prSet>
      <dgm:spPr/>
      <dgm:t>
        <a:bodyPr/>
        <a:lstStyle/>
        <a:p>
          <a:endParaRPr lang="en-US"/>
        </a:p>
      </dgm:t>
    </dgm:pt>
    <dgm:pt modelId="{ED0E3D3B-29BE-41DB-8480-C72F51EF8FFC}" type="pres">
      <dgm:prSet presAssocID="{D0770A2B-B5F0-4075-B91C-2DF3B4BDE070}" presName="levelTx" presStyleLbl="revTx" presStyleIdx="0" presStyleCnt="0">
        <dgm:presLayoutVars>
          <dgm:chMax val="1"/>
          <dgm:bulletEnabled val="1"/>
        </dgm:presLayoutVars>
      </dgm:prSet>
      <dgm:spPr/>
      <dgm:t>
        <a:bodyPr/>
        <a:lstStyle/>
        <a:p>
          <a:endParaRPr lang="en-US"/>
        </a:p>
      </dgm:t>
    </dgm:pt>
    <dgm:pt modelId="{2EDD78FC-4337-4A23-9D9E-F1DC2B4EC3FB}" type="pres">
      <dgm:prSet presAssocID="{02142F1D-CA4D-4DD7-A4E2-CF89BC016916}" presName="Name8" presStyleCnt="0"/>
      <dgm:spPr/>
    </dgm:pt>
    <dgm:pt modelId="{F0DB3454-1A32-4FF4-8B39-E38B524E04F5}" type="pres">
      <dgm:prSet presAssocID="{02142F1D-CA4D-4DD7-A4E2-CF89BC016916}" presName="level" presStyleLbl="node1" presStyleIdx="2" presStyleCnt="3">
        <dgm:presLayoutVars>
          <dgm:chMax val="1"/>
          <dgm:bulletEnabled val="1"/>
        </dgm:presLayoutVars>
      </dgm:prSet>
      <dgm:spPr/>
      <dgm:t>
        <a:bodyPr/>
        <a:lstStyle/>
        <a:p>
          <a:endParaRPr lang="en-US"/>
        </a:p>
      </dgm:t>
    </dgm:pt>
    <dgm:pt modelId="{D1AE76D6-4333-4CE0-A53B-56BCE90F2BED}" type="pres">
      <dgm:prSet presAssocID="{02142F1D-CA4D-4DD7-A4E2-CF89BC016916}" presName="levelTx" presStyleLbl="revTx" presStyleIdx="0" presStyleCnt="0">
        <dgm:presLayoutVars>
          <dgm:chMax val="1"/>
          <dgm:bulletEnabled val="1"/>
        </dgm:presLayoutVars>
      </dgm:prSet>
      <dgm:spPr/>
      <dgm:t>
        <a:bodyPr/>
        <a:lstStyle/>
        <a:p>
          <a:endParaRPr lang="en-US"/>
        </a:p>
      </dgm:t>
    </dgm:pt>
  </dgm:ptLst>
  <dgm:cxnLst>
    <dgm:cxn modelId="{125378FF-EB12-43F5-A1DD-4257A519019B}" type="presOf" srcId="{F113C668-77E2-4713-9D4B-D114AA497615}" destId="{FAD4734E-55BD-4771-9DE7-E4124F5792B9}" srcOrd="0" destOrd="0" presId="urn:microsoft.com/office/officeart/2005/8/layout/pyramid1"/>
    <dgm:cxn modelId="{4B2D2B23-9B4C-443D-9330-7249DAE00814}" type="presOf" srcId="{D0770A2B-B5F0-4075-B91C-2DF3B4BDE070}" destId="{1C222CE4-7C8E-468E-922A-97CCFDBA055C}" srcOrd="0" destOrd="0" presId="urn:microsoft.com/office/officeart/2005/8/layout/pyramid1"/>
    <dgm:cxn modelId="{D9EDC60F-7A9B-4BBC-9583-55EF651ABF32}" srcId="{F113C668-77E2-4713-9D4B-D114AA497615}" destId="{D0770A2B-B5F0-4075-B91C-2DF3B4BDE070}" srcOrd="1" destOrd="0" parTransId="{B72BB27B-1CF9-429E-94B7-FCE9A2DAC0F1}" sibTransId="{08C0FA47-1CDE-43FF-80A3-4E5C330BC2EC}"/>
    <dgm:cxn modelId="{E47AC98B-31E7-478C-9BB5-D78AA363D45F}" srcId="{F113C668-77E2-4713-9D4B-D114AA497615}" destId="{02142F1D-CA4D-4DD7-A4E2-CF89BC016916}" srcOrd="2" destOrd="0" parTransId="{6E64F9C7-733D-4DC0-B32F-20B8677370D9}" sibTransId="{A7073443-E192-430E-A616-7A7CEF7D54B3}"/>
    <dgm:cxn modelId="{DF855430-EB2D-41E3-9CDE-962E0B6E9BD1}" type="presOf" srcId="{BCACBC06-5CE9-47BA-A2B4-42B9F4CBFFEA}" destId="{6DDFE7C5-B39D-4BD8-93E2-144DD971A764}" srcOrd="1" destOrd="0" presId="urn:microsoft.com/office/officeart/2005/8/layout/pyramid1"/>
    <dgm:cxn modelId="{32DA534C-A0AC-481B-B542-C6017B4B020D}" type="presOf" srcId="{02142F1D-CA4D-4DD7-A4E2-CF89BC016916}" destId="{D1AE76D6-4333-4CE0-A53B-56BCE90F2BED}" srcOrd="1" destOrd="0" presId="urn:microsoft.com/office/officeart/2005/8/layout/pyramid1"/>
    <dgm:cxn modelId="{DB0F411E-72BA-4E70-A2F7-FB369EFBB64E}" type="presOf" srcId="{BCACBC06-5CE9-47BA-A2B4-42B9F4CBFFEA}" destId="{C67C4E6E-0507-4337-87DC-545BB743F42C}" srcOrd="0" destOrd="0" presId="urn:microsoft.com/office/officeart/2005/8/layout/pyramid1"/>
    <dgm:cxn modelId="{C9783709-3CA6-45C6-A7CF-139EF8A51AD6}" type="presOf" srcId="{02142F1D-CA4D-4DD7-A4E2-CF89BC016916}" destId="{F0DB3454-1A32-4FF4-8B39-E38B524E04F5}" srcOrd="0" destOrd="0" presId="urn:microsoft.com/office/officeart/2005/8/layout/pyramid1"/>
    <dgm:cxn modelId="{04A3D0A0-F128-40A6-926A-C59A84F6C1A6}" srcId="{F113C668-77E2-4713-9D4B-D114AA497615}" destId="{BCACBC06-5CE9-47BA-A2B4-42B9F4CBFFEA}" srcOrd="0" destOrd="0" parTransId="{501A52E3-45BE-4942-9255-EF6F9E98FABB}" sibTransId="{86C6EA8F-9A5C-4EF9-8B35-C9313F551287}"/>
    <dgm:cxn modelId="{CA4DB4B7-0C60-42DD-AFB2-191FDD519FCC}" type="presOf" srcId="{D0770A2B-B5F0-4075-B91C-2DF3B4BDE070}" destId="{ED0E3D3B-29BE-41DB-8480-C72F51EF8FFC}" srcOrd="1" destOrd="0" presId="urn:microsoft.com/office/officeart/2005/8/layout/pyramid1"/>
    <dgm:cxn modelId="{779D947E-2670-44ED-A423-48F396E76428}" type="presParOf" srcId="{FAD4734E-55BD-4771-9DE7-E4124F5792B9}" destId="{706604B1-6411-4A22-A168-20762B2CE45D}" srcOrd="0" destOrd="0" presId="urn:microsoft.com/office/officeart/2005/8/layout/pyramid1"/>
    <dgm:cxn modelId="{351ABE32-4C1F-4BCE-A4C6-583E061F0588}" type="presParOf" srcId="{706604B1-6411-4A22-A168-20762B2CE45D}" destId="{C67C4E6E-0507-4337-87DC-545BB743F42C}" srcOrd="0" destOrd="0" presId="urn:microsoft.com/office/officeart/2005/8/layout/pyramid1"/>
    <dgm:cxn modelId="{13C5A0F5-A872-48FA-8038-7353EABF7223}" type="presParOf" srcId="{706604B1-6411-4A22-A168-20762B2CE45D}" destId="{6DDFE7C5-B39D-4BD8-93E2-144DD971A764}" srcOrd="1" destOrd="0" presId="urn:microsoft.com/office/officeart/2005/8/layout/pyramid1"/>
    <dgm:cxn modelId="{A82C8EC0-999E-4785-81E5-3E9237228848}" type="presParOf" srcId="{FAD4734E-55BD-4771-9DE7-E4124F5792B9}" destId="{4B8DBF1C-9AFA-41E2-8C9E-2C6F02422489}" srcOrd="1" destOrd="0" presId="urn:microsoft.com/office/officeart/2005/8/layout/pyramid1"/>
    <dgm:cxn modelId="{C5C2EC1E-675F-4CCD-9B53-53F83E28782B}" type="presParOf" srcId="{4B8DBF1C-9AFA-41E2-8C9E-2C6F02422489}" destId="{1C222CE4-7C8E-468E-922A-97CCFDBA055C}" srcOrd="0" destOrd="0" presId="urn:microsoft.com/office/officeart/2005/8/layout/pyramid1"/>
    <dgm:cxn modelId="{B758A6D1-AB34-44F5-8F82-C4ED7FCB3A2A}" type="presParOf" srcId="{4B8DBF1C-9AFA-41E2-8C9E-2C6F02422489}" destId="{ED0E3D3B-29BE-41DB-8480-C72F51EF8FFC}" srcOrd="1" destOrd="0" presId="urn:microsoft.com/office/officeart/2005/8/layout/pyramid1"/>
    <dgm:cxn modelId="{18306701-A358-4492-A73F-BCDDD394CEDF}" type="presParOf" srcId="{FAD4734E-55BD-4771-9DE7-E4124F5792B9}" destId="{2EDD78FC-4337-4A23-9D9E-F1DC2B4EC3FB}" srcOrd="2" destOrd="0" presId="urn:microsoft.com/office/officeart/2005/8/layout/pyramid1"/>
    <dgm:cxn modelId="{D3676D1A-5AF1-4F30-B381-CE1E52783D20}" type="presParOf" srcId="{2EDD78FC-4337-4A23-9D9E-F1DC2B4EC3FB}" destId="{F0DB3454-1A32-4FF4-8B39-E38B524E04F5}" srcOrd="0" destOrd="0" presId="urn:microsoft.com/office/officeart/2005/8/layout/pyramid1"/>
    <dgm:cxn modelId="{38FF9EFA-FD2C-44BD-B389-AB834532E2D6}" type="presParOf" srcId="{2EDD78FC-4337-4A23-9D9E-F1DC2B4EC3FB}" destId="{D1AE76D6-4333-4CE0-A53B-56BCE90F2BE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4B7DD-216C-4C56-B65C-84F528FCA353}">
      <dsp:nvSpPr>
        <dsp:cNvPr id="0" name=""/>
        <dsp:cNvSpPr/>
      </dsp:nvSpPr>
      <dsp:spPr>
        <a:xfrm>
          <a:off x="2764742" y="2222"/>
          <a:ext cx="1633314" cy="10616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effectLst>
                <a:outerShdw blurRad="38100" dist="38100" dir="2700000" algn="tl">
                  <a:srgbClr val="000000">
                    <a:alpha val="43137"/>
                  </a:srgbClr>
                </a:outerShdw>
              </a:effectLst>
              <a:latin typeface="Century Gothic" panose="020B0502020202020204" pitchFamily="34" charset="0"/>
            </a:rPr>
            <a:t>ASSESSMENT Collect data</a:t>
          </a:r>
          <a:r>
            <a:rPr lang="en-US" sz="1500" kern="1200" dirty="0" smtClean="0">
              <a:latin typeface="Century Gothic" panose="020B0502020202020204" pitchFamily="34" charset="0"/>
            </a:rPr>
            <a:t>.</a:t>
          </a:r>
          <a:endParaRPr lang="en-US" sz="1500" kern="1200" dirty="0">
            <a:latin typeface="Century Gothic" panose="020B0502020202020204" pitchFamily="34" charset="0"/>
          </a:endParaRPr>
        </a:p>
      </dsp:txBody>
      <dsp:txXfrm>
        <a:off x="2816568" y="54048"/>
        <a:ext cx="1529662" cy="958002"/>
      </dsp:txXfrm>
    </dsp:sp>
    <dsp:sp modelId="{FC939321-96D9-4B0C-95E5-2BE3D0750D61}">
      <dsp:nvSpPr>
        <dsp:cNvPr id="0" name=""/>
        <dsp:cNvSpPr/>
      </dsp:nvSpPr>
      <dsp:spPr>
        <a:xfrm>
          <a:off x="1828471" y="533061"/>
          <a:ext cx="3505900" cy="3505900"/>
        </a:xfrm>
        <a:custGeom>
          <a:avLst/>
          <a:gdLst/>
          <a:ahLst/>
          <a:cxnLst/>
          <a:rect l="0" t="0" r="0" b="0"/>
          <a:pathLst>
            <a:path>
              <a:moveTo>
                <a:pt x="2795673" y="343850"/>
              </a:moveTo>
              <a:arcTo wR="1752950" hR="1752950" stAng="18390070" swAng="1640301"/>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9C4C2F1-0711-4987-B96C-5B5F7B815CC6}">
      <dsp:nvSpPr>
        <dsp:cNvPr id="0" name=""/>
        <dsp:cNvSpPr/>
      </dsp:nvSpPr>
      <dsp:spPr>
        <a:xfrm>
          <a:off x="4517700" y="1761065"/>
          <a:ext cx="1633314" cy="10616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effectLst>
                <a:outerShdw blurRad="38100" dist="38100" dir="2700000" algn="tl">
                  <a:srgbClr val="000000">
                    <a:alpha val="43137"/>
                  </a:srgbClr>
                </a:outerShdw>
              </a:effectLst>
              <a:latin typeface="Century Gothic" panose="020B0502020202020204" pitchFamily="34" charset="0"/>
            </a:rPr>
            <a:t>EVALUATION Determine next learning step.</a:t>
          </a:r>
          <a:endParaRPr lang="en-US" sz="1500" b="1" kern="1200" dirty="0">
            <a:effectLst>
              <a:outerShdw blurRad="38100" dist="38100" dir="2700000" algn="tl">
                <a:srgbClr val="000000">
                  <a:alpha val="43137"/>
                </a:srgbClr>
              </a:outerShdw>
            </a:effectLst>
            <a:latin typeface="Century Gothic" panose="020B0502020202020204" pitchFamily="34" charset="0"/>
          </a:endParaRPr>
        </a:p>
      </dsp:txBody>
      <dsp:txXfrm>
        <a:off x="4569526" y="1812891"/>
        <a:ext cx="1529662" cy="958002"/>
      </dsp:txXfrm>
    </dsp:sp>
    <dsp:sp modelId="{139B454D-ACFE-40E1-939E-2A7CE38D2D56}">
      <dsp:nvSpPr>
        <dsp:cNvPr id="0" name=""/>
        <dsp:cNvSpPr/>
      </dsp:nvSpPr>
      <dsp:spPr>
        <a:xfrm>
          <a:off x="1828472" y="533038"/>
          <a:ext cx="3505900" cy="3505900"/>
        </a:xfrm>
        <a:custGeom>
          <a:avLst/>
          <a:gdLst/>
          <a:ahLst/>
          <a:cxnLst/>
          <a:rect l="0" t="0" r="0" b="0"/>
          <a:pathLst>
            <a:path>
              <a:moveTo>
                <a:pt x="3321863" y="2534835"/>
              </a:moveTo>
              <a:arcTo wR="1752950" hR="1752950" stAng="1589393" swAng="1625025"/>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ADE0A2E-A175-4636-997E-551370E0C2C9}">
      <dsp:nvSpPr>
        <dsp:cNvPr id="0" name=""/>
        <dsp:cNvSpPr/>
      </dsp:nvSpPr>
      <dsp:spPr>
        <a:xfrm>
          <a:off x="2764742" y="3508122"/>
          <a:ext cx="1633314" cy="106165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effectLst>
                <a:outerShdw blurRad="38100" dist="38100" dir="2700000" algn="tl">
                  <a:srgbClr val="000000">
                    <a:alpha val="43137"/>
                  </a:srgbClr>
                </a:outerShdw>
              </a:effectLst>
              <a:latin typeface="Century Gothic" panose="020B0502020202020204" pitchFamily="34" charset="0"/>
            </a:rPr>
            <a:t>PLANNING Choose resources and approach.</a:t>
          </a:r>
          <a:endParaRPr lang="en-US" sz="1500" b="1" kern="1200" dirty="0">
            <a:effectLst>
              <a:outerShdw blurRad="38100" dist="38100" dir="2700000" algn="tl">
                <a:srgbClr val="000000">
                  <a:alpha val="43137"/>
                </a:srgbClr>
              </a:outerShdw>
            </a:effectLst>
            <a:latin typeface="Century Gothic" panose="020B0502020202020204" pitchFamily="34" charset="0"/>
          </a:endParaRPr>
        </a:p>
      </dsp:txBody>
      <dsp:txXfrm>
        <a:off x="2816568" y="3559948"/>
        <a:ext cx="1529662" cy="958002"/>
      </dsp:txXfrm>
    </dsp:sp>
    <dsp:sp modelId="{740C935A-7423-4659-A48C-8DB6BACDBDB2}">
      <dsp:nvSpPr>
        <dsp:cNvPr id="0" name=""/>
        <dsp:cNvSpPr/>
      </dsp:nvSpPr>
      <dsp:spPr>
        <a:xfrm>
          <a:off x="1828449" y="533049"/>
          <a:ext cx="3505900" cy="3505900"/>
        </a:xfrm>
        <a:custGeom>
          <a:avLst/>
          <a:gdLst/>
          <a:ahLst/>
          <a:cxnLst/>
          <a:rect l="0" t="0" r="0" b="0"/>
          <a:pathLst>
            <a:path>
              <a:moveTo>
                <a:pt x="711127" y="3162716"/>
              </a:moveTo>
              <a:arcTo wR="1752950" hR="1752950" stAng="7587872" swAng="1632650"/>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E752BFE-FE27-4EC9-8BB5-036C690ADDD7}">
      <dsp:nvSpPr>
        <dsp:cNvPr id="0" name=""/>
        <dsp:cNvSpPr/>
      </dsp:nvSpPr>
      <dsp:spPr>
        <a:xfrm>
          <a:off x="1011792" y="1755172"/>
          <a:ext cx="1633314" cy="10616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effectLst>
                <a:outerShdw blurRad="38100" dist="38100" dir="2700000" algn="tl">
                  <a:srgbClr val="000000">
                    <a:alpha val="43137"/>
                  </a:srgbClr>
                </a:outerShdw>
              </a:effectLst>
              <a:latin typeface="Century Gothic" panose="020B0502020202020204" pitchFamily="34" charset="0"/>
            </a:rPr>
            <a:t>TEACHING Supports students learning.</a:t>
          </a:r>
          <a:endParaRPr lang="en-US" sz="1500" b="1" kern="1200" dirty="0">
            <a:effectLst>
              <a:outerShdw blurRad="38100" dist="38100" dir="2700000" algn="tl">
                <a:srgbClr val="000000">
                  <a:alpha val="43137"/>
                </a:srgbClr>
              </a:outerShdw>
            </a:effectLst>
            <a:latin typeface="Century Gothic" panose="020B0502020202020204" pitchFamily="34" charset="0"/>
          </a:endParaRPr>
        </a:p>
      </dsp:txBody>
      <dsp:txXfrm>
        <a:off x="1063618" y="1806998"/>
        <a:ext cx="1529662" cy="958002"/>
      </dsp:txXfrm>
    </dsp:sp>
    <dsp:sp modelId="{D0AF36DF-FC0F-4E65-854A-B0B28A66F24A}">
      <dsp:nvSpPr>
        <dsp:cNvPr id="0" name=""/>
        <dsp:cNvSpPr/>
      </dsp:nvSpPr>
      <dsp:spPr>
        <a:xfrm>
          <a:off x="1828449" y="533049"/>
          <a:ext cx="3505900" cy="3505900"/>
        </a:xfrm>
        <a:custGeom>
          <a:avLst/>
          <a:gdLst/>
          <a:ahLst/>
          <a:cxnLst/>
          <a:rect l="0" t="0" r="0" b="0"/>
          <a:pathLst>
            <a:path>
              <a:moveTo>
                <a:pt x="181788" y="975592"/>
              </a:moveTo>
              <a:arcTo wR="1752950" hR="1752950" stAng="12379478" swAng="1632650"/>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80CAA-4244-4B20-98C8-11E5827CF194}" type="datetimeFigureOut">
              <a:rPr lang="en-US" smtClean="0"/>
              <a:t>1/25/2018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508ABF-2F91-4803-8D51-D8A434D956C4}" type="slidenum">
              <a:rPr lang="en-US" smtClean="0"/>
              <a:t>‹#›</a:t>
            </a:fld>
            <a:endParaRPr lang="en-US"/>
          </a:p>
        </p:txBody>
      </p:sp>
    </p:spTree>
    <p:extLst>
      <p:ext uri="{BB962C8B-B14F-4D97-AF65-F5344CB8AC3E}">
        <p14:creationId xmlns:p14="http://schemas.microsoft.com/office/powerpoint/2010/main" val="230268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t>
            </a:r>
            <a:r>
              <a:rPr lang="en-US" dirty="0" smtClean="0"/>
              <a:t>Prior to training</a:t>
            </a:r>
            <a:r>
              <a:rPr lang="en-US" baseline="0" dirty="0" smtClean="0"/>
              <a:t>-all users should have access to the CLI Engage platform.</a:t>
            </a:r>
          </a:p>
          <a:p>
            <a:r>
              <a:rPr lang="en-US" baseline="0" dirty="0" smtClean="0"/>
              <a:t>Teachers should have usernames and passwords and have previously logged into the system.</a:t>
            </a:r>
          </a:p>
          <a:p>
            <a:endParaRPr lang="en-US" dirty="0"/>
          </a:p>
        </p:txBody>
      </p:sp>
      <p:sp>
        <p:nvSpPr>
          <p:cNvPr id="4" name="Slide Number Placeholder 3"/>
          <p:cNvSpPr>
            <a:spLocks noGrp="1"/>
          </p:cNvSpPr>
          <p:nvPr>
            <p:ph type="sldNum" sz="quarter" idx="10"/>
          </p:nvPr>
        </p:nvSpPr>
        <p:spPr/>
        <p:txBody>
          <a:bodyPr/>
          <a:lstStyle/>
          <a:p>
            <a:fld id="{8F808A5B-4A7F-430B-BC5E-676E0541630D}"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63502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three administration waves. A second wave of assessment is generally done at mid year. This is a crucial time as it will provide very needed data to provide strong intervention for those children identified as at risk and needing more intensive instruction. CLI recommends the last wave be completed with enough time in the remaining school year to address any identified needs to </a:t>
            </a:r>
            <a:r>
              <a:rPr lang="en-US" baseline="0" smtClean="0"/>
              <a:t>target additional </a:t>
            </a:r>
            <a:r>
              <a:rPr lang="en-US" baseline="0" dirty="0" smtClean="0"/>
              <a:t>intervention. </a:t>
            </a:r>
            <a:endParaRPr lang="en-US" i="1" dirty="0"/>
          </a:p>
        </p:txBody>
      </p:sp>
      <p:sp>
        <p:nvSpPr>
          <p:cNvPr id="4" name="Slide Number Placeholder 3"/>
          <p:cNvSpPr>
            <a:spLocks noGrp="1"/>
          </p:cNvSpPr>
          <p:nvPr>
            <p:ph type="sldNum" sz="quarter" idx="10"/>
          </p:nvPr>
        </p:nvSpPr>
        <p:spPr/>
        <p:txBody>
          <a:bodyPr/>
          <a:lstStyle/>
          <a:p>
            <a:fld id="{530C4F35-4BC7-4968-B303-2DEAD78B3315}" type="slidenum">
              <a:rPr lang="en-US" smtClean="0"/>
              <a:t>10</a:t>
            </a:fld>
            <a:endParaRPr lang="en-US" dirty="0"/>
          </a:p>
        </p:txBody>
      </p:sp>
    </p:spTree>
    <p:extLst>
      <p:ext uri="{BB962C8B-B14F-4D97-AF65-F5344CB8AC3E}">
        <p14:creationId xmlns:p14="http://schemas.microsoft.com/office/powerpoint/2010/main" val="42480068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soon as an assessment measure is completed , the results show on the class view of students page. In this class view you see the </a:t>
            </a:r>
            <a:r>
              <a:rPr lang="en-US" dirty="0" smtClean="0"/>
              <a:t>entire class color coded by benchmark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will give you an overall picture of the assessment for your entire class.  It is a snapshot of the literacy and math skills of your children.</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101</a:t>
            </a:fld>
            <a:endParaRPr lang="en-US"/>
          </a:p>
        </p:txBody>
      </p:sp>
    </p:spTree>
    <p:extLst>
      <p:ext uri="{BB962C8B-B14F-4D97-AF65-F5344CB8AC3E}">
        <p14:creationId xmlns:p14="http://schemas.microsoft.com/office/powerpoint/2010/main" val="1244879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view the summary report from the report drop down. This creates a report you can print/save. </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102</a:t>
            </a:fld>
            <a:endParaRPr lang="en-US"/>
          </a:p>
        </p:txBody>
      </p:sp>
    </p:spTree>
    <p:extLst>
      <p:ext uri="{BB962C8B-B14F-4D97-AF65-F5344CB8AC3E}">
        <p14:creationId xmlns:p14="http://schemas.microsoft.com/office/powerpoint/2010/main" val="426931265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summary report shows the entire class color coded by benchmark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class summary shows</a:t>
            </a:r>
            <a:r>
              <a:rPr lang="en-US" baseline="0" dirty="0" smtClean="0"/>
              <a:t> each child in the classroom and their scores on each part of the entire assessment. This will give you an overall picture of the assessment for your entire class.  It is a snapshot of the literacy and math skills of your children.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4514549-D0CE-48F0-A449-28AA744B25A3}" type="slidenum">
              <a:rPr lang="en-US" smtClean="0"/>
              <a:t>103</a:t>
            </a:fld>
            <a:endParaRPr lang="en-US"/>
          </a:p>
        </p:txBody>
      </p:sp>
    </p:spTree>
    <p:extLst>
      <p:ext uri="{BB962C8B-B14F-4D97-AF65-F5344CB8AC3E}">
        <p14:creationId xmlns:p14="http://schemas.microsoft.com/office/powerpoint/2010/main" val="2372290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Remember: </a:t>
            </a:r>
            <a:r>
              <a:rPr lang="en-US" sz="1200" b="0" i="0" u="none" strike="noStrike" kern="1200" cap="none" baseline="0" dirty="0" smtClean="0">
                <a:solidFill>
                  <a:schemeClr val="dk1"/>
                </a:solidFill>
                <a:latin typeface="+mn-lt"/>
                <a:ea typeface="Calibri"/>
                <a:cs typeface="Calibri"/>
                <a:sym typeface="Calibri"/>
              </a:rPr>
              <a:t>Each assessment task yields a separate score. For most tasks that are broken into separate subtasks (e.g. social and emotional), a composite score is calculated from separate subtask scores. An exception to this rule is the Phonological Awareness task, whose composite score is drawn from four core subtasks only; the remaining three subtasks are considered optional. Similarly, the two optional math items (Patterning and Real World) are not included in the composite score. </a:t>
            </a:r>
            <a:endParaRPr lang="en-US" dirty="0" smtClean="0"/>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104</a:t>
            </a:fld>
            <a:endParaRPr lang="en-US"/>
          </a:p>
        </p:txBody>
      </p:sp>
    </p:spTree>
    <p:extLst>
      <p:ext uri="{BB962C8B-B14F-4D97-AF65-F5344CB8AC3E}">
        <p14:creationId xmlns:p14="http://schemas.microsoft.com/office/powerpoint/2010/main" val="19225000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105</a:t>
            </a:fld>
            <a:endParaRPr lang="en-US"/>
          </a:p>
        </p:txBody>
      </p:sp>
    </p:spTree>
    <p:extLst>
      <p:ext uri="{BB962C8B-B14F-4D97-AF65-F5344CB8AC3E}">
        <p14:creationId xmlns:p14="http://schemas.microsoft.com/office/powerpoint/2010/main" val="36985047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select the measures that you want to have included in the report.</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106</a:t>
            </a:fld>
            <a:endParaRPr lang="en-US"/>
          </a:p>
        </p:txBody>
      </p:sp>
    </p:spTree>
    <p:extLst>
      <p:ext uri="{BB962C8B-B14F-4D97-AF65-F5344CB8AC3E}">
        <p14:creationId xmlns:p14="http://schemas.microsoft.com/office/powerpoint/2010/main" val="15451455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summary report shows the entire class color coded by benchmark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class summary shows</a:t>
            </a:r>
            <a:r>
              <a:rPr lang="en-US" baseline="0" dirty="0" smtClean="0"/>
              <a:t> each child in the classroom and their scores on each part of the assessment. This will give you an overall picture of the assessment for your entire class.  It is a snapshot of the literacy and math skills of your children. </a:t>
            </a:r>
          </a:p>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4514549-D0CE-48F0-A449-28AA744B25A3}" type="slidenum">
              <a:rPr lang="en-US" smtClean="0"/>
              <a:t>108</a:t>
            </a:fld>
            <a:endParaRPr lang="en-US"/>
          </a:p>
        </p:txBody>
      </p:sp>
    </p:spTree>
    <p:extLst>
      <p:ext uri="{BB962C8B-B14F-4D97-AF65-F5344CB8AC3E}">
        <p14:creationId xmlns:p14="http://schemas.microsoft.com/office/powerpoint/2010/main" val="317716800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4">
              <a:defRPr/>
            </a:pPr>
            <a:r>
              <a:rPr lang="en-US" dirty="0" smtClean="0"/>
              <a:t>The grouping tool breaks children into groups for you based on their assessment</a:t>
            </a:r>
            <a:r>
              <a:rPr lang="en-US" baseline="0" dirty="0" smtClean="0"/>
              <a:t> results.  The groups will contain children that have not yet reached the “satisfactory” level for each skill.   These children need more practice with certain skills and will benefit from small group instruction.   Suitable small group activities from the CIRCLE Online Activities are listed on the View Groups button.</a:t>
            </a:r>
          </a:p>
          <a:p>
            <a:pPr defTabSz="914274">
              <a:defRPr/>
            </a:pPr>
            <a:endParaRPr lang="en-US" baseline="0" dirty="0" smtClean="0"/>
          </a:p>
        </p:txBody>
      </p:sp>
      <p:sp>
        <p:nvSpPr>
          <p:cNvPr id="4" name="Slide Number Placeholder 3"/>
          <p:cNvSpPr>
            <a:spLocks noGrp="1"/>
          </p:cNvSpPr>
          <p:nvPr>
            <p:ph type="sldNum" sz="quarter" idx="10"/>
          </p:nvPr>
        </p:nvSpPr>
        <p:spPr/>
        <p:txBody>
          <a:bodyPr/>
          <a:lstStyle/>
          <a:p>
            <a:fld id="{530C4F35-4BC7-4968-B303-2DEAD78B3315}" type="slidenum">
              <a:rPr lang="en-US" smtClean="0"/>
              <a:t>109</a:t>
            </a:fld>
            <a:endParaRPr lang="en-US" dirty="0"/>
          </a:p>
        </p:txBody>
      </p:sp>
    </p:spTree>
    <p:extLst>
      <p:ext uri="{BB962C8B-B14F-4D97-AF65-F5344CB8AC3E}">
        <p14:creationId xmlns:p14="http://schemas.microsoft.com/office/powerpoint/2010/main" val="23118102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4">
              <a:defRPr/>
            </a:pPr>
            <a:r>
              <a:rPr lang="en-US" b="1" baseline="0" dirty="0" smtClean="0"/>
              <a:t>Ask:  If you see more than half of your children in a certain group, what does that mean?  </a:t>
            </a:r>
            <a:r>
              <a:rPr lang="en-US" b="0" baseline="0" dirty="0" smtClean="0"/>
              <a:t>(You need to incorporate that skill into more large group instruction.)</a:t>
            </a:r>
            <a:endParaRPr lang="en-US" b="1" baseline="0" dirty="0" smtClean="0"/>
          </a:p>
          <a:p>
            <a:pPr defTabSz="914274">
              <a:defRPr/>
            </a:pPr>
            <a:endParaRPr lang="en-US" baseline="0" dirty="0" smtClean="0"/>
          </a:p>
          <a:p>
            <a:pPr defTabSz="914274">
              <a:defRPr/>
            </a:pPr>
            <a:r>
              <a:rPr lang="en-US" baseline="0" dirty="0" smtClean="0"/>
              <a:t>(Consider showing a sample Group)</a:t>
            </a:r>
            <a:endParaRPr lang="en-US" dirty="0"/>
          </a:p>
        </p:txBody>
      </p:sp>
      <p:sp>
        <p:nvSpPr>
          <p:cNvPr id="4" name="Slide Number Placeholder 3"/>
          <p:cNvSpPr>
            <a:spLocks noGrp="1"/>
          </p:cNvSpPr>
          <p:nvPr>
            <p:ph type="sldNum" sz="quarter" idx="10"/>
          </p:nvPr>
        </p:nvSpPr>
        <p:spPr/>
        <p:txBody>
          <a:bodyPr/>
          <a:lstStyle/>
          <a:p>
            <a:fld id="{B333A256-8DF8-46EC-A856-9704829D7946}" type="slidenum">
              <a:rPr lang="en-US" smtClean="0"/>
              <a:t>110</a:t>
            </a:fld>
            <a:endParaRPr lang="en-US"/>
          </a:p>
        </p:txBody>
      </p:sp>
    </p:spTree>
    <p:extLst>
      <p:ext uri="{BB962C8B-B14F-4D97-AF65-F5344CB8AC3E}">
        <p14:creationId xmlns:p14="http://schemas.microsoft.com/office/powerpoint/2010/main" val="20368898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0C4F35-4BC7-4968-B303-2DEAD78B3315}" type="slidenum">
              <a:rPr lang="en-US" smtClean="0"/>
              <a:t>111</a:t>
            </a:fld>
            <a:endParaRPr lang="en-US" dirty="0"/>
          </a:p>
        </p:txBody>
      </p:sp>
    </p:spTree>
    <p:extLst>
      <p:ext uri="{BB962C8B-B14F-4D97-AF65-F5344CB8AC3E}">
        <p14:creationId xmlns:p14="http://schemas.microsoft.com/office/powerpoint/2010/main" val="2487499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tx1"/>
                </a:solidFill>
                <a:latin typeface="Calibri"/>
                <a:ea typeface="Calibri"/>
                <a:cs typeface="Calibri"/>
                <a:sym typeface="Calibri"/>
              </a:rPr>
              <a:t>SAY:</a:t>
            </a:r>
          </a:p>
          <a:p>
            <a:r>
              <a:rPr lang="en-US" sz="1200" b="0" i="0" u="none" strike="noStrike" kern="1200" cap="none" baseline="0" dirty="0" smtClean="0">
                <a:solidFill>
                  <a:schemeClr val="tx1"/>
                </a:solidFill>
                <a:latin typeface="Calibri"/>
                <a:ea typeface="Calibri"/>
                <a:cs typeface="Calibri"/>
                <a:sym typeface="Calibri"/>
              </a:rPr>
              <a:t>Measures were designed to be brief; no individual measure exceeds 10 minutes. Additionally, districts / schools can choose to group and sequence the administration of individual tasks to best align with their instructional schedules. This table details conservative administration times for each measure. </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99544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comment bubble to add a note to the grouping tool results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112</a:t>
            </a:fld>
            <a:endParaRPr lang="en-US"/>
          </a:p>
        </p:txBody>
      </p:sp>
    </p:spTree>
    <p:extLst>
      <p:ext uri="{BB962C8B-B14F-4D97-AF65-F5344CB8AC3E}">
        <p14:creationId xmlns:p14="http://schemas.microsoft.com/office/powerpoint/2010/main" val="9143363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113</a:t>
            </a:fld>
            <a:endParaRPr lang="en-US"/>
          </a:p>
        </p:txBody>
      </p:sp>
    </p:spTree>
    <p:extLst>
      <p:ext uri="{BB962C8B-B14F-4D97-AF65-F5344CB8AC3E}">
        <p14:creationId xmlns:p14="http://schemas.microsoft.com/office/powerpoint/2010/main" val="26571956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also create a customized group that may include children from the class</a:t>
            </a:r>
            <a:r>
              <a:rPr lang="en-US" baseline="0" dirty="0" smtClean="0"/>
              <a:t> who were NOT in red or sub groups from the students that are needing support. </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114</a:t>
            </a:fld>
            <a:endParaRPr lang="en-US"/>
          </a:p>
        </p:txBody>
      </p:sp>
    </p:spTree>
    <p:extLst>
      <p:ext uri="{BB962C8B-B14F-4D97-AF65-F5344CB8AC3E}">
        <p14:creationId xmlns:p14="http://schemas.microsoft.com/office/powerpoint/2010/main" val="36153569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name for the custom group.</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116</a:t>
            </a:fld>
            <a:endParaRPr lang="en-US"/>
          </a:p>
        </p:txBody>
      </p:sp>
    </p:spTree>
    <p:extLst>
      <p:ext uri="{BB962C8B-B14F-4D97-AF65-F5344CB8AC3E}">
        <p14:creationId xmlns:p14="http://schemas.microsoft.com/office/powerpoint/2010/main" val="34576973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select children from the class</a:t>
            </a:r>
            <a:r>
              <a:rPr lang="en-US" baseline="0" dirty="0" smtClean="0"/>
              <a:t> who were not in red, first click on the plus sign icon.  A list of the entire class will appear.  Then click on any of the children who you like to be in the customized group.</a:t>
            </a:r>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117</a:t>
            </a:fld>
            <a:endParaRPr lang="en-US"/>
          </a:p>
        </p:txBody>
      </p:sp>
    </p:spTree>
    <p:extLst>
      <p:ext uri="{BB962C8B-B14F-4D97-AF65-F5344CB8AC3E}">
        <p14:creationId xmlns:p14="http://schemas.microsoft.com/office/powerpoint/2010/main" val="34885100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drag and drop, click</a:t>
            </a:r>
            <a:r>
              <a:rPr lang="en-US" baseline="0" dirty="0" smtClean="0"/>
              <a:t> on the plus sign to move the learner to the customized group.</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118</a:t>
            </a:fld>
            <a:endParaRPr lang="en-US"/>
          </a:p>
        </p:txBody>
      </p:sp>
    </p:spTree>
    <p:extLst>
      <p:ext uri="{BB962C8B-B14F-4D97-AF65-F5344CB8AC3E}">
        <p14:creationId xmlns:p14="http://schemas.microsoft.com/office/powerpoint/2010/main" val="24824679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group summary report</a:t>
            </a:r>
            <a:endParaRPr lang="en-US" dirty="0"/>
          </a:p>
        </p:txBody>
      </p:sp>
      <p:sp>
        <p:nvSpPr>
          <p:cNvPr id="4" name="Slide Number Placeholder 3"/>
          <p:cNvSpPr>
            <a:spLocks noGrp="1"/>
          </p:cNvSpPr>
          <p:nvPr>
            <p:ph type="sldNum" sz="quarter" idx="10"/>
          </p:nvPr>
        </p:nvSpPr>
        <p:spPr/>
        <p:txBody>
          <a:bodyPr/>
          <a:lstStyle/>
          <a:p>
            <a:fld id="{97F2B329-2102-4746-95D8-38ED1C8793A5}" type="slidenum">
              <a:rPr lang="en-US" smtClean="0"/>
              <a:t>119</a:t>
            </a:fld>
            <a:endParaRPr lang="en-US"/>
          </a:p>
        </p:txBody>
      </p:sp>
    </p:spTree>
    <p:extLst>
      <p:ext uri="{BB962C8B-B14F-4D97-AF65-F5344CB8AC3E}">
        <p14:creationId xmlns:p14="http://schemas.microsoft.com/office/powerpoint/2010/main" val="21874054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 Activity Collection</a:t>
            </a:r>
          </a:p>
          <a:p>
            <a:endParaRPr lang="en-US" dirty="0" smtClean="0"/>
          </a:p>
          <a:p>
            <a:r>
              <a:rPr lang="en-US" dirty="0" smtClean="0"/>
              <a:t>The CIRCLE Activity</a:t>
            </a:r>
            <a:r>
              <a:rPr lang="en-US" baseline="0" dirty="0" smtClean="0"/>
              <a:t> Collection is </a:t>
            </a:r>
            <a:r>
              <a:rPr lang="en-US" dirty="0"/>
              <a:t>tied to progress monitoring results, annotated videos of the activities performed in real classrooms, and heavy scripting to cue the teacher to best instructional practices.</a:t>
            </a:r>
          </a:p>
          <a:p>
            <a:endParaRPr lang="en-US" dirty="0"/>
          </a:p>
        </p:txBody>
      </p:sp>
      <p:sp>
        <p:nvSpPr>
          <p:cNvPr id="4" name="Slide Number Placeholder 3"/>
          <p:cNvSpPr>
            <a:spLocks noGrp="1"/>
          </p:cNvSpPr>
          <p:nvPr>
            <p:ph type="sldNum" sz="quarter" idx="10"/>
          </p:nvPr>
        </p:nvSpPr>
        <p:spPr/>
        <p:txBody>
          <a:bodyPr/>
          <a:lstStyle/>
          <a:p>
            <a:fld id="{8F808A5B-4A7F-430B-BC5E-676E0541630D}" type="slidenum">
              <a:rPr lang="en-US" smtClean="0"/>
              <a:t>120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545468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a:t>
            </a:r>
            <a:r>
              <a:rPr lang="en-US" baseline="0" dirty="0" smtClean="0"/>
              <a:t> Activity Collection</a:t>
            </a:r>
            <a:endParaRPr lang="en-US" b="1" baseline="0" dirty="0" smtClean="0"/>
          </a:p>
          <a:p>
            <a:r>
              <a:rPr lang="en-US" b="1" baseline="0" dirty="0" smtClean="0"/>
              <a:t>This slide shows a preview of the CIRCLE Activity Collection. It includes the setting, materials, objectives, including scripting for a modeled lesson with guided practice, scaffolding and variations or extension activities. There are also  alignments with both the Texas Pre-K Guidelines, Head Start Early Learning Outcomes Framework (ELOF) and the Texas Essential Knowledge and Skills (TEKS) for Kindergarten</a:t>
            </a:r>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121</a:t>
            </a:fld>
            <a:endParaRPr lang="en-US"/>
          </a:p>
        </p:txBody>
      </p:sp>
    </p:spTree>
    <p:extLst>
      <p:ext uri="{BB962C8B-B14F-4D97-AF65-F5344CB8AC3E}">
        <p14:creationId xmlns:p14="http://schemas.microsoft.com/office/powerpoint/2010/main" val="16978785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a:t>
            </a:r>
            <a:r>
              <a:rPr lang="en-US" baseline="0" dirty="0" smtClean="0"/>
              <a:t> SORT WITH GRADUAL RELEASE  8.2.6</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54514549-D0CE-48F0-A449-28AA744B25A3}" type="slidenum">
              <a:rPr lang="en-US" smtClean="0"/>
              <a:t>122</a:t>
            </a:fld>
            <a:endParaRPr lang="en-US"/>
          </a:p>
        </p:txBody>
      </p:sp>
    </p:spTree>
    <p:extLst>
      <p:ext uri="{BB962C8B-B14F-4D97-AF65-F5344CB8AC3E}">
        <p14:creationId xmlns:p14="http://schemas.microsoft.com/office/powerpoint/2010/main" val="174355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a:t>
            </a:r>
            <a:r>
              <a:rPr lang="en-US" baseline="0" dirty="0" smtClean="0"/>
              <a:t> participants time to review </a:t>
            </a:r>
          </a:p>
          <a:p>
            <a:r>
              <a:rPr lang="en-US" baseline="0" dirty="0" smtClean="0"/>
              <a:t>Say:</a:t>
            </a:r>
          </a:p>
          <a:p>
            <a:r>
              <a:rPr lang="en-US" baseline="0" dirty="0" smtClean="0"/>
              <a:t>Your district or community will determine which assessment measures are required. Teachers will have access to all of the assessment tasks.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05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Oral</a:t>
            </a:r>
            <a:r>
              <a:rPr lang="en-US" baseline="0" dirty="0" smtClean="0"/>
              <a:t> language – picture's worth a thousand words  4.32</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123</a:t>
            </a:fld>
            <a:endParaRPr lang="en-US"/>
          </a:p>
        </p:txBody>
      </p:sp>
    </p:spTree>
    <p:extLst>
      <p:ext uri="{BB962C8B-B14F-4D97-AF65-F5344CB8AC3E}">
        <p14:creationId xmlns:p14="http://schemas.microsoft.com/office/powerpoint/2010/main" val="41880066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Assessment allows us to know who</a:t>
            </a:r>
            <a:r>
              <a:rPr lang="en-US" baseline="0" dirty="0" smtClean="0"/>
              <a:t> </a:t>
            </a:r>
            <a:r>
              <a:rPr lang="en-US" dirty="0" smtClean="0"/>
              <a:t>is identified as needing more instruction from Tier 1 to Tier to Tier 3.</a:t>
            </a:r>
            <a:r>
              <a:rPr lang="en-US" baseline="0" dirty="0" smtClean="0"/>
              <a:t>  </a:t>
            </a:r>
            <a:r>
              <a:rPr lang="en-US" dirty="0" smtClean="0"/>
              <a:t> </a:t>
            </a:r>
          </a:p>
          <a:p>
            <a:r>
              <a:rPr lang="en-US" dirty="0" smtClean="0"/>
              <a:t>Progress</a:t>
            </a:r>
            <a:r>
              <a:rPr lang="en-US" baseline="0" dirty="0" smtClean="0"/>
              <a:t> monitoring results generate Tier 2 small groups for more targeted strategies</a:t>
            </a:r>
          </a:p>
          <a:p>
            <a:r>
              <a:rPr lang="en-US" b="0" baseline="0" dirty="0" smtClean="0"/>
              <a:t>Tier 3 is generally not indicated from an initial screening like CIRCLE assessment, but from lack of progress in tier 2.</a:t>
            </a:r>
            <a:endParaRPr lang="en-US" b="0" dirty="0" smtClean="0"/>
          </a:p>
          <a:p>
            <a:pPr defTabSz="914274">
              <a:defRPr/>
            </a:pPr>
            <a:r>
              <a:rPr lang="en-US" dirty="0"/>
              <a:t>Children identified as at-risk receive more frequent, more intensive, and/or different types of instruction, often in small groups  such as Tier 2 in </a:t>
            </a:r>
            <a:r>
              <a:rPr lang="en-US" dirty="0" err="1"/>
              <a:t>thRTI</a:t>
            </a:r>
            <a:r>
              <a:rPr lang="en-US" dirty="0"/>
              <a:t> framework). Continued assessment may further inform instruction, such as the need for individualized attention (Tier 1).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Scores are color-coded.  Four-year old children will have “green” and “red” scores, which correspond to “satisfactory” and “emerging” skills.  Three-year olds will have “green” and “yellow” scores.  </a:t>
            </a:r>
            <a:r>
              <a:rPr lang="en-US" dirty="0" smtClean="0"/>
              <a:t>If more than half of your class has</a:t>
            </a:r>
            <a:r>
              <a:rPr lang="en-US" baseline="0" dirty="0" smtClean="0"/>
              <a:t> a “red” or “yellow” score, then you should focus on that skill in your whole group instruction.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Ask:  If half your class shows a “red” or “yellow” score in Letter Knowledge, how would you address that in large group instruction? </a:t>
            </a:r>
            <a:r>
              <a:rPr lang="en-US" b="0" baseline="0" dirty="0" smtClean="0"/>
              <a:t> (</a:t>
            </a:r>
            <a:r>
              <a:rPr lang="en-US" baseline="0" dirty="0" smtClean="0"/>
              <a:t>Read alphabet books, play letter wall games, do letter knowledge transitions,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look at some ways to improve your whole group instruction in language and phonological awareness.</a:t>
            </a:r>
            <a:endParaRPr lang="en-US" dirty="0" smtClean="0"/>
          </a:p>
          <a:p>
            <a:pPr defTabSz="914274">
              <a:defRPr/>
            </a:pPr>
            <a:endParaRPr lang="en-US" dirty="0"/>
          </a:p>
          <a:p>
            <a:endParaRPr lang="en-US" b="0" dirty="0"/>
          </a:p>
        </p:txBody>
      </p:sp>
      <p:sp>
        <p:nvSpPr>
          <p:cNvPr id="4" name="Slide Number Placeholder 3"/>
          <p:cNvSpPr>
            <a:spLocks noGrp="1"/>
          </p:cNvSpPr>
          <p:nvPr>
            <p:ph type="sldNum" sz="quarter" idx="10"/>
          </p:nvPr>
        </p:nvSpPr>
        <p:spPr/>
        <p:txBody>
          <a:bodyPr/>
          <a:lstStyle/>
          <a:p>
            <a:fld id="{8F808A5B-4A7F-430B-BC5E-676E0541630D}" type="slidenum">
              <a:rPr lang="en-US" smtClean="0"/>
              <a:t>124</a:t>
            </a:fld>
            <a:endParaRPr lang="en-US"/>
          </a:p>
        </p:txBody>
      </p:sp>
    </p:spTree>
    <p:extLst>
      <p:ext uri="{BB962C8B-B14F-4D97-AF65-F5344CB8AC3E}">
        <p14:creationId xmlns:p14="http://schemas.microsoft.com/office/powerpoint/2010/main" val="24402106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Whole</a:t>
            </a:r>
            <a:r>
              <a:rPr lang="en-US" baseline="0" dirty="0" smtClean="0"/>
              <a:t> group language instruction can be used to increase the skills of the entire class when needed.  Whole group instruction should focus on: </a:t>
            </a:r>
          </a:p>
          <a:p>
            <a:pPr marL="514279" indent="-457137">
              <a:buFont typeface="Arial" pitchFamily="34" charset="0"/>
              <a:buChar char="•"/>
              <a:defRPr/>
            </a:pPr>
            <a:r>
              <a:rPr lang="en-US" dirty="0" smtClean="0"/>
              <a:t>Engaging children in extended conversations</a:t>
            </a:r>
          </a:p>
          <a:p>
            <a:pPr marL="514279" indent="-457137">
              <a:buFont typeface="Arial" pitchFamily="34" charset="0"/>
              <a:buChar char="•"/>
              <a:defRPr/>
            </a:pPr>
            <a:r>
              <a:rPr lang="en-US" dirty="0" smtClean="0"/>
              <a:t>Asking questions to encourage critical thinking</a:t>
            </a:r>
          </a:p>
          <a:p>
            <a:pPr marL="514279" indent="-457137">
              <a:buFont typeface="Arial" pitchFamily="34" charset="0"/>
              <a:buChar char="•"/>
              <a:defRPr/>
            </a:pPr>
            <a:r>
              <a:rPr lang="en-US" dirty="0" smtClean="0"/>
              <a:t>Reading aloud daily</a:t>
            </a:r>
          </a:p>
          <a:p>
            <a:pPr marL="514279" indent="-457137">
              <a:buFont typeface="Arial" pitchFamily="34" charset="0"/>
              <a:buChar char="•"/>
              <a:defRPr/>
            </a:pPr>
            <a:r>
              <a:rPr lang="en-US" dirty="0" smtClean="0"/>
              <a:t>Encouraging children to retell stories</a:t>
            </a:r>
          </a:p>
          <a:p>
            <a:pPr marL="514279" indent="-457137">
              <a:buFont typeface="Arial" pitchFamily="34" charset="0"/>
              <a:buChar char="•"/>
              <a:defRPr/>
            </a:pPr>
            <a:r>
              <a:rPr lang="en-US" dirty="0" smtClean="0"/>
              <a:t>Modeling use of new and unusual words</a:t>
            </a:r>
          </a:p>
          <a:p>
            <a:pPr marL="514279" indent="-457137">
              <a:buFont typeface="Arial" pitchFamily="34" charset="0"/>
              <a:buChar char="•"/>
              <a:defRPr/>
            </a:pPr>
            <a:r>
              <a:rPr lang="en-US" dirty="0" smtClean="0"/>
              <a:t>Using language building strategies (label, describe, compare, explain, link)</a:t>
            </a:r>
          </a:p>
          <a:p>
            <a:pPr marL="514279" indent="-457137">
              <a:buFont typeface="Arial" pitchFamily="34" charset="0"/>
              <a:buChar char="•"/>
              <a:defRPr/>
            </a:pPr>
            <a:r>
              <a:rPr lang="en-US" dirty="0" smtClean="0"/>
              <a:t>Discussing word meanings</a:t>
            </a:r>
          </a:p>
          <a:p>
            <a:pPr marL="514279" indent="-457137">
              <a:buFont typeface="Arial" pitchFamily="34" charset="0"/>
              <a:buChar char="•"/>
              <a:defRPr/>
            </a:pPr>
            <a:r>
              <a:rPr lang="en-US" dirty="0" smtClean="0"/>
              <a:t>Using themes (discussing topics &amp; concepts in context) </a:t>
            </a:r>
          </a:p>
          <a:p>
            <a:pPr marL="514279" indent="-457137">
              <a:buFont typeface="Arial" pitchFamily="34" charset="0"/>
              <a:buChar char="•"/>
              <a:defRPr/>
            </a:pPr>
            <a:r>
              <a:rPr lang="en-US" dirty="0" smtClean="0"/>
              <a:t>Extending themes into centers</a:t>
            </a:r>
          </a:p>
          <a:p>
            <a:pPr marL="57142">
              <a:defRPr/>
            </a:pPr>
            <a:endParaRPr lang="en-US" dirty="0" smtClean="0"/>
          </a:p>
          <a:p>
            <a:r>
              <a:rPr lang="en-US" dirty="0" smtClean="0"/>
              <a:t>(Encourage participants to give additional</a:t>
            </a:r>
            <a:r>
              <a:rPr lang="en-US" baseline="0" dirty="0" smtClean="0"/>
              <a:t> ideas.)</a:t>
            </a:r>
            <a:endParaRPr lang="en-US" dirty="0"/>
          </a:p>
        </p:txBody>
      </p:sp>
      <p:sp>
        <p:nvSpPr>
          <p:cNvPr id="4" name="Slide Number Placeholder 3"/>
          <p:cNvSpPr>
            <a:spLocks noGrp="1"/>
          </p:cNvSpPr>
          <p:nvPr>
            <p:ph type="sldNum" sz="quarter" idx="10"/>
          </p:nvPr>
        </p:nvSpPr>
        <p:spPr/>
        <p:txBody>
          <a:bodyPr/>
          <a:lstStyle/>
          <a:p>
            <a:fld id="{530C4F35-4BC7-4968-B303-2DEAD78B3315}" type="slidenum">
              <a:rPr lang="en-US" smtClean="0"/>
              <a:t>125</a:t>
            </a:fld>
            <a:endParaRPr lang="en-US" dirty="0"/>
          </a:p>
        </p:txBody>
      </p:sp>
    </p:spTree>
    <p:extLst>
      <p:ext uri="{BB962C8B-B14F-4D97-AF65-F5344CB8AC3E}">
        <p14:creationId xmlns:p14="http://schemas.microsoft.com/office/powerpoint/2010/main" val="400087574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Whole</a:t>
            </a:r>
            <a:r>
              <a:rPr lang="en-US" baseline="0" dirty="0" smtClean="0"/>
              <a:t> group phonological awareness instruction can be used to increase the skills of the entire class when needed.  Whole group PA instruction should focus on: </a:t>
            </a:r>
          </a:p>
          <a:p>
            <a:endParaRPr lang="en-US" dirty="0" smtClean="0"/>
          </a:p>
          <a:p>
            <a:pPr marL="514279" indent="-457137">
              <a:lnSpc>
                <a:spcPct val="90000"/>
              </a:lnSpc>
              <a:buFont typeface="Arial" pitchFamily="34" charset="0"/>
              <a:buChar char="•"/>
            </a:pPr>
            <a:r>
              <a:rPr lang="en-US" dirty="0" smtClean="0"/>
              <a:t>Engaging children in daily PA instruction</a:t>
            </a:r>
          </a:p>
          <a:p>
            <a:pPr marL="514279" indent="-457137">
              <a:lnSpc>
                <a:spcPct val="90000"/>
              </a:lnSpc>
              <a:buFont typeface="Arial" pitchFamily="34" charset="0"/>
              <a:buChar char="•"/>
            </a:pPr>
            <a:r>
              <a:rPr lang="en-US" dirty="0" smtClean="0"/>
              <a:t>Providing a variety of PA activities based on the continuum</a:t>
            </a:r>
          </a:p>
          <a:p>
            <a:pPr marL="514279" indent="-457137">
              <a:lnSpc>
                <a:spcPct val="90000"/>
              </a:lnSpc>
              <a:buFont typeface="Arial" pitchFamily="34" charset="0"/>
              <a:buChar char="•"/>
            </a:pPr>
            <a:r>
              <a:rPr lang="en-US" dirty="0" smtClean="0"/>
              <a:t>Increasing level of difficulty as knowledge increases</a:t>
            </a:r>
          </a:p>
          <a:p>
            <a:pPr marL="514279" indent="-457137">
              <a:lnSpc>
                <a:spcPct val="90000"/>
              </a:lnSpc>
              <a:buFont typeface="Arial" pitchFamily="34" charset="0"/>
              <a:buChar char="•"/>
            </a:pPr>
            <a:r>
              <a:rPr lang="en-US" dirty="0" smtClean="0"/>
              <a:t>Connecting PA activities to themes</a:t>
            </a:r>
          </a:p>
          <a:p>
            <a:pPr marL="514279" indent="-457137">
              <a:lnSpc>
                <a:spcPct val="90000"/>
              </a:lnSpc>
              <a:buFont typeface="Arial" pitchFamily="34" charset="0"/>
              <a:buChar char="•"/>
            </a:pPr>
            <a:r>
              <a:rPr lang="en-US" dirty="0" smtClean="0"/>
              <a:t>Including PA activities in children’s play</a:t>
            </a:r>
          </a:p>
          <a:p>
            <a:pPr marL="514279" indent="-457137">
              <a:lnSpc>
                <a:spcPct val="90000"/>
              </a:lnSpc>
              <a:buFont typeface="Arial" pitchFamily="34" charset="0"/>
              <a:buChar char="•"/>
            </a:pPr>
            <a:r>
              <a:rPr lang="en-US" dirty="0" smtClean="0"/>
              <a:t>Using books that include PA elements </a:t>
            </a:r>
          </a:p>
          <a:p>
            <a:pPr marL="514279" indent="-457137">
              <a:lnSpc>
                <a:spcPct val="90000"/>
              </a:lnSpc>
              <a:buFont typeface="Arial" pitchFamily="34" charset="0"/>
              <a:buChar char="•"/>
            </a:pPr>
            <a:r>
              <a:rPr lang="en-US" dirty="0" smtClean="0"/>
              <a:t>Providing hands-on PA activities in centers</a:t>
            </a:r>
          </a:p>
          <a:p>
            <a:endParaRPr lang="en-US" dirty="0" smtClean="0"/>
          </a:p>
          <a:p>
            <a:r>
              <a:rPr lang="en-US" dirty="0" smtClean="0"/>
              <a:t>(Encourage additional</a:t>
            </a:r>
            <a:r>
              <a:rPr lang="en-US" baseline="0" dirty="0" smtClean="0"/>
              <a:t> ideas from participants.)</a:t>
            </a:r>
            <a:endParaRPr lang="en-US" dirty="0"/>
          </a:p>
        </p:txBody>
      </p:sp>
      <p:sp>
        <p:nvSpPr>
          <p:cNvPr id="4" name="Slide Number Placeholder 3"/>
          <p:cNvSpPr>
            <a:spLocks noGrp="1"/>
          </p:cNvSpPr>
          <p:nvPr>
            <p:ph type="sldNum" sz="quarter" idx="10"/>
          </p:nvPr>
        </p:nvSpPr>
        <p:spPr/>
        <p:txBody>
          <a:bodyPr/>
          <a:lstStyle/>
          <a:p>
            <a:fld id="{530C4F35-4BC7-4968-B303-2DEAD78B3315}" type="slidenum">
              <a:rPr lang="en-US" smtClean="0"/>
              <a:t>126</a:t>
            </a:fld>
            <a:endParaRPr lang="en-US" dirty="0"/>
          </a:p>
        </p:txBody>
      </p:sp>
    </p:spTree>
    <p:extLst>
      <p:ext uri="{BB962C8B-B14F-4D97-AF65-F5344CB8AC3E}">
        <p14:creationId xmlns:p14="http://schemas.microsoft.com/office/powerpoint/2010/main" val="19972092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group instruction is so beneficial for young children.  Through small group instruction, you can:</a:t>
            </a:r>
          </a:p>
          <a:p>
            <a:endParaRPr lang="en-US" dirty="0" smtClean="0"/>
          </a:p>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530C4F35-4BC7-4968-B303-2DEAD78B3315}" type="slidenum">
              <a:rPr lang="en-US" smtClean="0"/>
              <a:t>127</a:t>
            </a:fld>
            <a:endParaRPr lang="en-US" dirty="0"/>
          </a:p>
        </p:txBody>
      </p:sp>
    </p:spTree>
    <p:extLst>
      <p:ext uri="{BB962C8B-B14F-4D97-AF65-F5344CB8AC3E}">
        <p14:creationId xmlns:p14="http://schemas.microsoft.com/office/powerpoint/2010/main" val="8658793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Discuss slide -opportunities </a:t>
            </a:r>
            <a:r>
              <a:rPr lang="en-US" dirty="0" smtClean="0"/>
              <a:t>for</a:t>
            </a:r>
            <a:r>
              <a:rPr lang="en-US" baseline="0" dirty="0" smtClean="0"/>
              <a:t> interventions with </a:t>
            </a:r>
            <a:r>
              <a:rPr lang="en-US" dirty="0" smtClean="0"/>
              <a:t>Teachers</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128</a:t>
            </a:fld>
            <a:endParaRPr lang="en-US"/>
          </a:p>
        </p:txBody>
      </p:sp>
    </p:spTree>
    <p:extLst>
      <p:ext uri="{BB962C8B-B14F-4D97-AF65-F5344CB8AC3E}">
        <p14:creationId xmlns:p14="http://schemas.microsoft.com/office/powerpoint/2010/main" val="14380356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and</a:t>
            </a:r>
            <a:r>
              <a:rPr lang="en-US" baseline="0" dirty="0" smtClean="0"/>
              <a:t> Discuss</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129</a:t>
            </a:fld>
            <a:endParaRPr lang="en-US"/>
          </a:p>
        </p:txBody>
      </p:sp>
    </p:spTree>
    <p:extLst>
      <p:ext uri="{BB962C8B-B14F-4D97-AF65-F5344CB8AC3E}">
        <p14:creationId xmlns:p14="http://schemas.microsoft.com/office/powerpoint/2010/main" val="40021617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130</a:t>
            </a:fld>
            <a:endParaRPr lang="en-US"/>
          </a:p>
        </p:txBody>
      </p:sp>
    </p:spTree>
    <p:extLst>
      <p:ext uri="{BB962C8B-B14F-4D97-AF65-F5344CB8AC3E}">
        <p14:creationId xmlns:p14="http://schemas.microsoft.com/office/powerpoint/2010/main" val="1189723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baseline="0" dirty="0" smtClean="0">
                <a:solidFill>
                  <a:schemeClr val="dk1"/>
                </a:solidFill>
                <a:latin typeface="Calibri"/>
                <a:ea typeface="Calibri"/>
                <a:cs typeface="Calibri"/>
                <a:sym typeface="Calibri"/>
              </a:rPr>
              <a:t>Each assessment task yields a separate score. For most tasks that are broken into separate subtasks (e.g. social and emotional), a composite score is calculated from separate subtask scores. An exception to this rule is the Phonological Awareness task, whose composite score is drawn from four core subtasks only; the remaining three subtasks are considered optional. Similarly, the two optional math items (Patterning and Real World) are not included in the composite score.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776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table displays the cut points for each assessment according to the child’s age. If a child scores at or above the cut point listed in accordance with their age then they are considered to be at or meeting the benchmark. </a:t>
            </a:r>
          </a:p>
          <a:p>
            <a:r>
              <a:rPr lang="en-US" sz="1200" b="0" i="0" u="none" strike="noStrike" kern="1200" baseline="0" dirty="0" smtClean="0">
                <a:solidFill>
                  <a:schemeClr val="tx1"/>
                </a:solidFill>
                <a:latin typeface="+mn-lt"/>
                <a:ea typeface="+mn-ea"/>
                <a:cs typeface="+mn-cs"/>
              </a:rPr>
              <a:t>. For example, the Vocabulary cut point for a child who starts the school year at age four  increases from 16 at the beginning of the year wave 1  to 19 at the middle of the year wave 2, and to 22 at the end of the year wave 3.</a:t>
            </a:r>
          </a:p>
          <a:p>
            <a:r>
              <a:rPr lang="en-US" sz="1200" b="0" i="0" u="none" strike="noStrike" kern="1200" baseline="0" dirty="0" smtClean="0">
                <a:solidFill>
                  <a:schemeClr val="tx1"/>
                </a:solidFill>
                <a:latin typeface="+mn-lt"/>
                <a:ea typeface="+mn-ea"/>
                <a:cs typeface="+mn-cs"/>
              </a:rPr>
              <a:t>. If a four-year-old gets 16 or more pictures named correctly at wave 1, the score is considered ‘ON TRACK’ and the score is colored green.</a:t>
            </a:r>
          </a:p>
          <a:p>
            <a:r>
              <a:rPr lang="en-US" sz="1200" b="0" i="0" u="none" strike="noStrike" kern="1200" baseline="0" dirty="0" smtClean="0">
                <a:solidFill>
                  <a:schemeClr val="tx1"/>
                </a:solidFill>
                <a:latin typeface="+mn-lt"/>
                <a:ea typeface="+mn-ea"/>
                <a:cs typeface="+mn-cs"/>
              </a:rPr>
              <a:t>. If the child scores fewer than 16 correct, the score is ‘NEEDS SUPPORT’ and colored red.</a:t>
            </a:r>
          </a:p>
          <a:p>
            <a:r>
              <a:rPr lang="en-US" sz="1200" b="0" i="0" u="none" strike="noStrike" kern="1200" baseline="0" dirty="0" smtClean="0">
                <a:solidFill>
                  <a:schemeClr val="tx1"/>
                </a:solidFill>
                <a:latin typeface="+mn-lt"/>
                <a:ea typeface="+mn-ea"/>
                <a:cs typeface="+mn-cs"/>
              </a:rPr>
              <a:t>. In contrast, if a child is 3.0-3.9 years old at the beginning of the school year and scores fewer than 10 correct on Vocabulary, the score is considered to need “MONITORING’ and colored yellow in the reports.</a:t>
            </a:r>
          </a:p>
          <a:p>
            <a:r>
              <a:rPr lang="en-US" sz="1200" b="0" i="0" u="none" strike="noStrike" kern="1200" baseline="0" dirty="0" smtClean="0">
                <a:solidFill>
                  <a:schemeClr val="tx1"/>
                </a:solidFill>
                <a:latin typeface="+mn-lt"/>
                <a:ea typeface="+mn-ea"/>
                <a:cs typeface="+mn-cs"/>
              </a:rPr>
              <a:t>. If a child is 4.5 at wave 1 and scores 18 on vocabulary, what color is the score in the report?</a:t>
            </a:r>
          </a:p>
          <a:p>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Participants answer.</a:t>
            </a:r>
          </a:p>
          <a:p>
            <a:r>
              <a:rPr lang="en-US" sz="1200" b="0" i="0" u="none" strike="noStrike" kern="1200" baseline="0" dirty="0" smtClean="0">
                <a:solidFill>
                  <a:schemeClr val="tx1"/>
                </a:solidFill>
                <a:latin typeface="+mn-lt"/>
                <a:ea typeface="+mn-ea"/>
                <a:cs typeface="+mn-cs"/>
              </a:rPr>
              <a:t>. </a:t>
            </a:r>
            <a:r>
              <a:rPr lang="en-US" sz="1200" b="0" i="1" u="none" strike="noStrike" kern="1200" baseline="0" dirty="0" smtClean="0">
                <a:solidFill>
                  <a:schemeClr val="tx1"/>
                </a:solidFill>
                <a:latin typeface="+mn-lt"/>
                <a:ea typeface="+mn-ea"/>
                <a:cs typeface="+mn-cs"/>
              </a:rPr>
              <a:t>Red</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14</a:t>
            </a:fld>
            <a:endParaRPr lang="en-US"/>
          </a:p>
        </p:txBody>
      </p:sp>
    </p:spTree>
    <p:extLst>
      <p:ext uri="{BB962C8B-B14F-4D97-AF65-F5344CB8AC3E}">
        <p14:creationId xmlns:p14="http://schemas.microsoft.com/office/powerpoint/2010/main" val="559899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latin typeface="Century Gothic" panose="020B0502020202020204" pitchFamily="34" charset="0"/>
              </a:rPr>
              <a:t>SAY: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smtClean="0">
                <a:latin typeface="Century Gothic" panose="020B0502020202020204" pitchFamily="34" charset="0"/>
              </a:rPr>
              <a:t>Available in </a:t>
            </a:r>
            <a:r>
              <a:rPr lang="en-US" sz="1400" b="1" dirty="0" smtClean="0">
                <a:latin typeface="Century Gothic" panose="020B0502020202020204" pitchFamily="34" charset="0"/>
              </a:rPr>
              <a:t>English and Spanish - </a:t>
            </a:r>
            <a:r>
              <a:rPr lang="en-US" sz="1400" b="0" dirty="0" smtClean="0"/>
              <a:t>This assessment is available</a:t>
            </a:r>
            <a:r>
              <a:rPr lang="en-US" sz="1400" b="0" baseline="0" dirty="0" smtClean="0"/>
              <a:t> in English and Spanish. A student can be assessed in some measures in English and others in Spanish if desired. One simply changes the language on the class view page by one click. </a:t>
            </a:r>
            <a:endParaRPr lang="en-US" sz="1400" b="1" dirty="0" smtClean="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smtClean="0">
                <a:latin typeface="Century Gothic" panose="020B0502020202020204" pitchFamily="34" charset="0"/>
              </a:rPr>
              <a:t>Choose</a:t>
            </a:r>
            <a:r>
              <a:rPr lang="en-US" sz="1400" dirty="0" smtClean="0">
                <a:latin typeface="Century Gothic" panose="020B0502020202020204" pitchFamily="34" charset="0"/>
              </a:rPr>
              <a:t> your own progress monitoring </a:t>
            </a:r>
            <a:r>
              <a:rPr lang="en-US" sz="1400" b="1" dirty="0" smtClean="0">
                <a:latin typeface="Century Gothic" panose="020B0502020202020204" pitchFamily="34" charset="0"/>
              </a:rPr>
              <a:t>windows - </a:t>
            </a:r>
            <a:r>
              <a:rPr lang="en-US" sz="1400" b="0" baseline="0" dirty="0" smtClean="0"/>
              <a:t>Districts and communities can choose the wave or time frame for start and end date of each of the three assessment administrations.</a:t>
            </a:r>
            <a:endParaRPr lang="en-US" sz="1400" b="0" dirty="0" smtClean="0"/>
          </a:p>
          <a:p>
            <a:pPr marL="0" indent="0">
              <a:buFont typeface="Arial" panose="020B0604020202020204" pitchFamily="34" charset="0"/>
              <a:buNone/>
            </a:pPr>
            <a:r>
              <a:rPr lang="en-US" sz="1400" b="1" dirty="0" smtClean="0">
                <a:latin typeface="Century Gothic" panose="020B0502020202020204" pitchFamily="34" charset="0"/>
              </a:rPr>
              <a:t>Prioritize measures </a:t>
            </a:r>
            <a:r>
              <a:rPr lang="en-US" sz="1400" dirty="0" smtClean="0">
                <a:latin typeface="Century Gothic" panose="020B0502020202020204" pitchFamily="34" charset="0"/>
              </a:rPr>
              <a:t>according to local needs- Districts and</a:t>
            </a:r>
            <a:r>
              <a:rPr lang="en-US" sz="1400" baseline="0" dirty="0" smtClean="0">
                <a:latin typeface="Century Gothic" panose="020B0502020202020204" pitchFamily="34" charset="0"/>
              </a:rPr>
              <a:t> communities can select which measures to assess </a:t>
            </a:r>
            <a:endParaRPr lang="en-US" sz="1400" dirty="0" smtClean="0">
              <a:latin typeface="Century Gothic" panose="020B0502020202020204" pitchFamily="34" charset="0"/>
            </a:endParaRPr>
          </a:p>
          <a:p>
            <a:pPr marL="0" indent="0">
              <a:buFont typeface="Arial" panose="020B0604020202020204" pitchFamily="34" charset="0"/>
              <a:buNone/>
            </a:pPr>
            <a:r>
              <a:rPr lang="en-US" sz="1400" b="1" dirty="0" smtClean="0">
                <a:latin typeface="Century Gothic" panose="020B0502020202020204" pitchFamily="34" charset="0"/>
              </a:rPr>
              <a:t>Exclude</a:t>
            </a:r>
            <a:r>
              <a:rPr lang="en-US" sz="1400" dirty="0" smtClean="0">
                <a:latin typeface="Century Gothic" panose="020B0502020202020204" pitchFamily="34" charset="0"/>
              </a:rPr>
              <a:t> individual or classes of children as needed- </a:t>
            </a:r>
            <a:r>
              <a:rPr lang="en-US" sz="1600" dirty="0" smtClean="0"/>
              <a:t>. </a:t>
            </a:r>
            <a:r>
              <a:rPr lang="en-US" sz="1400" dirty="0" smtClean="0"/>
              <a:t>The exclusion button allows the user to choose to differentiate exclude select students in a classroom from specific assessment tasks. This could be useful to accommodate student differentiation.</a:t>
            </a:r>
            <a:endParaRPr lang="en-US" sz="1400" dirty="0" smtClean="0">
              <a:latin typeface="Century Gothic" panose="020B0502020202020204" pitchFamily="34" charset="0"/>
            </a:endParaRPr>
          </a:p>
          <a:p>
            <a:pPr marL="0" indent="0">
              <a:buFont typeface="Arial" panose="020B0604020202020204" pitchFamily="34" charset="0"/>
              <a:buNone/>
            </a:pPr>
            <a:r>
              <a:rPr lang="en-US" sz="1400" b="1" dirty="0" smtClean="0">
                <a:latin typeface="Century Gothic" panose="020B0502020202020204" pitchFamily="34" charset="0"/>
              </a:rPr>
              <a:t>Export data</a:t>
            </a:r>
            <a:r>
              <a:rPr lang="en-US" sz="1400" dirty="0" smtClean="0">
                <a:latin typeface="Century Gothic" panose="020B0502020202020204" pitchFamily="34" charset="0"/>
              </a:rPr>
              <a:t> for independent analysis- </a:t>
            </a:r>
            <a:r>
              <a:rPr lang="en-US" sz="1400" dirty="0" smtClean="0"/>
              <a:t>Communities can export raw data for alignment in other data base systems. </a:t>
            </a:r>
            <a:endParaRPr lang="en-US" sz="1400" dirty="0" smtClean="0">
              <a:latin typeface="Century Gothic" panose="020B0502020202020204" pitchFamily="34" charset="0"/>
            </a:endParaRPr>
          </a:p>
          <a:p>
            <a:pPr defTabSz="897219">
              <a:defRPr/>
            </a:pPr>
            <a:endParaRPr lang="en-US" sz="1400" b="0" dirty="0" smtClean="0"/>
          </a:p>
          <a:p>
            <a:pPr defTabSz="897219">
              <a:defRPr/>
            </a:pPr>
            <a:endParaRPr lang="en-US" sz="1400" b="0" dirty="0" smtClean="0"/>
          </a:p>
          <a:p>
            <a:pPr defTabSz="897219">
              <a:defRPr/>
            </a:pPr>
            <a:endParaRPr lang="en-US" sz="1400" b="0" dirty="0" smtClean="0"/>
          </a:p>
          <a:p>
            <a:endParaRPr lang="en-US" sz="1400" b="1" dirty="0"/>
          </a:p>
        </p:txBody>
      </p:sp>
      <p:sp>
        <p:nvSpPr>
          <p:cNvPr id="4" name="Slide Number Placeholder 3"/>
          <p:cNvSpPr>
            <a:spLocks noGrp="1"/>
          </p:cNvSpPr>
          <p:nvPr>
            <p:ph type="sldNum" sz="quarter" idx="10"/>
          </p:nvPr>
        </p:nvSpPr>
        <p:spPr/>
        <p:txBody>
          <a:bodyPr/>
          <a:lstStyle/>
          <a:p>
            <a:fld id="{8F808A5B-4A7F-430B-BC5E-676E0541630D}" type="slidenum">
              <a:rPr lang="en-US" smtClean="0"/>
              <a:t>15</a:t>
            </a:fld>
            <a:endParaRPr lang="en-US"/>
          </a:p>
        </p:txBody>
      </p:sp>
    </p:spTree>
    <p:extLst>
      <p:ext uri="{BB962C8B-B14F-4D97-AF65-F5344CB8AC3E}">
        <p14:creationId xmlns:p14="http://schemas.microsoft.com/office/powerpoint/2010/main" val="3657183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This</a:t>
            </a:r>
            <a:r>
              <a:rPr lang="en-US" baseline="0" dirty="0" smtClean="0"/>
              <a:t> slide shows a potential recommended schedule. This includes the direct measures of language and literacy components and math only. The observables are in checklist form and most do not need the child present to complete. Setting an assessment schedule is of course depending on the length of time designed for administering and the number of measures selected to assess.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16</a:t>
            </a:fld>
            <a:endParaRPr lang="en-US"/>
          </a:p>
        </p:txBody>
      </p:sp>
    </p:spTree>
    <p:extLst>
      <p:ext uri="{BB962C8B-B14F-4D97-AF65-F5344CB8AC3E}">
        <p14:creationId xmlns:p14="http://schemas.microsoft.com/office/powerpoint/2010/main" val="261536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completing assessments, teacher should:</a:t>
            </a:r>
          </a:p>
          <a:p>
            <a:pPr marL="228600" indent="-228600">
              <a:buFont typeface="+mj-lt"/>
              <a:buAutoNum type="arabicPeriod"/>
            </a:pPr>
            <a:r>
              <a:rPr lang="en-US" dirty="0" smtClean="0"/>
              <a:t>Complete</a:t>
            </a:r>
            <a:r>
              <a:rPr lang="en-US" baseline="0" dirty="0" smtClean="0"/>
              <a:t> assessments in a </a:t>
            </a:r>
            <a:r>
              <a:rPr lang="en-US" dirty="0" smtClean="0"/>
              <a:t>comfortable and relatively quiet</a:t>
            </a:r>
            <a:r>
              <a:rPr lang="en-US" baseline="0" dirty="0" smtClean="0"/>
              <a:t> space with minimal </a:t>
            </a:r>
            <a:r>
              <a:rPr lang="en-US" dirty="0" smtClean="0"/>
              <a:t>distractions. </a:t>
            </a:r>
          </a:p>
          <a:p>
            <a:pPr marL="228600" indent="-228600">
              <a:buFont typeface="+mj-lt"/>
              <a:buAutoNum type="arabicPeriod"/>
            </a:pPr>
            <a:r>
              <a:rPr lang="en-US" dirty="0" smtClean="0"/>
              <a:t>Have the child sit beside them in a quiet area of the classroom to complete CIRCLE Progress Monitoring System tasks. You will need a computer, laptop, or tablet that has a reliable Internet connection. </a:t>
            </a:r>
          </a:p>
          <a:p>
            <a:pPr marL="228600" indent="-228600">
              <a:buFont typeface="+mj-lt"/>
              <a:buAutoNum type="arabicPeriod"/>
            </a:pPr>
            <a:r>
              <a:rPr lang="en-US" dirty="0" smtClean="0"/>
              <a:t>Place the computer in a positon that allows you to operate the keyboard while you and the child look the screen. </a:t>
            </a:r>
            <a:r>
              <a:rPr lang="en-US" b="1" dirty="0" smtClean="0"/>
              <a:t>Note: The child should not see the screen during the phonological awareness assessments</a:t>
            </a:r>
          </a:p>
          <a:p>
            <a:endParaRPr lang="en-US" dirty="0" smtClean="0"/>
          </a:p>
          <a:p>
            <a:pPr lvl="0"/>
            <a:r>
              <a:rPr lang="en-US" sz="1200" b="0" i="0" u="none" strike="noStrike" kern="1200" cap="none" dirty="0" smtClean="0">
                <a:solidFill>
                  <a:schemeClr val="dk1"/>
                </a:solidFill>
                <a:effectLst/>
                <a:latin typeface="Calibri"/>
                <a:ea typeface="Calibri"/>
                <a:cs typeface="Calibri"/>
                <a:sym typeface="Calibri"/>
              </a:rPr>
              <a:t>There are also a multitude of options for assessing within the classroom:</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While students are actively engaged in center activities you can identify individual students to come to a small group area;</a:t>
            </a:r>
          </a:p>
          <a:p>
            <a:pPr marL="171450" lvl="0" indent="-171450">
              <a:buFont typeface="Arial" panose="020B0604020202020204" pitchFamily="34" charset="0"/>
              <a:buChar char="•"/>
            </a:pPr>
            <a:r>
              <a:rPr lang="en-US" sz="1200" b="0" i="0" u="none" strike="noStrike" kern="1200" cap="none" dirty="0" smtClean="0">
                <a:solidFill>
                  <a:schemeClr val="dk1"/>
                </a:solidFill>
                <a:effectLst/>
                <a:latin typeface="Calibri"/>
                <a:ea typeface="Calibri"/>
                <a:cs typeface="Calibri"/>
                <a:sym typeface="Calibri"/>
              </a:rPr>
              <a:t>Assessments can occur on the rug, at a table, or even in the hallway if there are two people in the room. </a:t>
            </a:r>
          </a:p>
          <a:p>
            <a:pPr marL="171450" marR="0" lvl="0" indent="-17145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r>
              <a:rPr lang="en-US" sz="1200" b="0" i="0" u="none" strike="noStrike" kern="1200" cap="none" dirty="0" smtClean="0">
                <a:solidFill>
                  <a:schemeClr val="dk1"/>
                </a:solidFill>
                <a:effectLst/>
                <a:latin typeface="Calibri"/>
                <a:ea typeface="Calibri"/>
                <a:cs typeface="Calibri"/>
                <a:sym typeface="Calibri"/>
              </a:rPr>
              <a:t>Some teachers have success completing assessments during student nap time. </a:t>
            </a:r>
          </a:p>
          <a:p>
            <a:pPr marL="0" lvl="0" indent="0">
              <a:buFont typeface="Arial" panose="020B0604020202020204" pitchFamily="34" charset="0"/>
              <a:buNone/>
            </a:pPr>
            <a:endParaRPr lang="en-US" sz="1200" b="0" i="0" u="none" strike="noStrike" kern="1200" cap="none" dirty="0" smtClean="0">
              <a:solidFill>
                <a:schemeClr val="dk1"/>
              </a:solidFill>
              <a:effectLst/>
              <a:latin typeface="Calibri"/>
              <a:ea typeface="Calibri"/>
              <a:cs typeface="Calibri"/>
              <a:sym typeface="Calibri"/>
            </a:endParaRPr>
          </a:p>
          <a:p>
            <a:pPr marL="0" lvl="0" indent="0">
              <a:buFont typeface="Arial" panose="020B0604020202020204" pitchFamily="34" charset="0"/>
              <a:buNone/>
            </a:pPr>
            <a:r>
              <a:rPr lang="en-US" sz="1200" b="0" i="0" u="none" strike="noStrike" kern="1200" cap="none" dirty="0" smtClean="0">
                <a:solidFill>
                  <a:schemeClr val="dk1"/>
                </a:solidFill>
                <a:effectLst/>
                <a:latin typeface="Calibri"/>
                <a:ea typeface="Calibri"/>
                <a:cs typeface="Calibri"/>
                <a:sym typeface="Calibri"/>
              </a:rPr>
              <a:t>It’s a good idea to let the students know that you will be playing a game and what the rules are for interrupting you if needed. You can place a cone on the table, or wear a badge or a hat, for example, to signify that you are unavailable while engaged in the assessment. </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1407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and explain (read below)</a:t>
            </a:r>
          </a:p>
          <a:p>
            <a:r>
              <a:rPr lang="en-US" b="1" dirty="0" smtClean="0"/>
              <a:t>Have the child sit beside you in a quiet area of the classroom to complete CIRCLE Progress</a:t>
            </a:r>
            <a:r>
              <a:rPr lang="en-US" b="1" baseline="0" dirty="0" smtClean="0"/>
              <a:t> Monitoring</a:t>
            </a:r>
            <a:r>
              <a:rPr lang="en-US" b="1" dirty="0" smtClean="0"/>
              <a:t> tasks. </a:t>
            </a:r>
            <a:r>
              <a:rPr lang="en-US" dirty="0" smtClean="0"/>
              <a:t>There are a number of ways to consider administration. While students</a:t>
            </a:r>
            <a:r>
              <a:rPr lang="en-US" baseline="0" dirty="0" smtClean="0"/>
              <a:t> are in centers, the teacher may call individual students to a small group table area. Let children know that you are busy ‘playing a game’ or working with the one student and not to be disturbed by placing a cone or other object on the table or putting on a special hat or wearing a special pin that indicates you are occupied. </a:t>
            </a:r>
            <a:endParaRPr lang="en-US" dirty="0" smtClean="0"/>
          </a:p>
          <a:p>
            <a:r>
              <a:rPr lang="en-US" b="1" dirty="0" smtClean="0"/>
              <a:t>Place the computer  in a position that allows you to operate the keyboard while you and the child look at the screen.  </a:t>
            </a:r>
            <a:r>
              <a:rPr lang="en-US" b="0" dirty="0" smtClean="0"/>
              <a:t>The child interacts</a:t>
            </a:r>
            <a:r>
              <a:rPr lang="en-US" b="0" baseline="0" dirty="0" smtClean="0"/>
              <a:t> with the screen by providing a response or pointing to a stimuli. </a:t>
            </a:r>
            <a:endParaRPr lang="en-US" b="1" dirty="0" smtClean="0"/>
          </a:p>
          <a:p>
            <a:r>
              <a:rPr lang="en-US" b="1" dirty="0" smtClean="0"/>
              <a:t>*Note: The child should not see the screen during the phonological awareness assessments.</a:t>
            </a:r>
            <a:r>
              <a:rPr lang="en-US" b="1" baseline="0" dirty="0" smtClean="0"/>
              <a:t> </a:t>
            </a:r>
            <a:r>
              <a:rPr lang="en-US" dirty="0" smtClean="0"/>
              <a:t>Phonological</a:t>
            </a:r>
            <a:r>
              <a:rPr lang="en-US" baseline="0" dirty="0" smtClean="0"/>
              <a:t> </a:t>
            </a:r>
            <a:r>
              <a:rPr lang="en-US" dirty="0" smtClean="0"/>
              <a:t>Awareness is auditory.</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18</a:t>
            </a:fld>
            <a:endParaRPr lang="en-US"/>
          </a:p>
        </p:txBody>
      </p:sp>
    </p:spTree>
    <p:extLst>
      <p:ext uri="{BB962C8B-B14F-4D97-AF65-F5344CB8AC3E}">
        <p14:creationId xmlns:p14="http://schemas.microsoft.com/office/powerpoint/2010/main" val="77087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buNone/>
            </a:pPr>
            <a:r>
              <a:rPr lang="en-US" sz="1200" kern="1200" baseline="0" dirty="0" smtClean="0">
                <a:solidFill>
                  <a:schemeClr val="tx1"/>
                </a:solidFill>
                <a:latin typeface="+mn-lt"/>
                <a:ea typeface="+mn-ea"/>
                <a:cs typeface="+mn-cs"/>
              </a:rPr>
              <a:t>NOTE TO TRAINER</a:t>
            </a:r>
          </a:p>
          <a:p>
            <a:r>
              <a:rPr lang="en-US" sz="1200" kern="1200" baseline="0" dirty="0" smtClean="0">
                <a:solidFill>
                  <a:schemeClr val="tx1"/>
                </a:solidFill>
                <a:latin typeface="+mn-lt"/>
                <a:ea typeface="+mn-ea"/>
                <a:cs typeface="+mn-cs"/>
              </a:rPr>
              <a:t>Participants take</a:t>
            </a:r>
            <a:r>
              <a:rPr lang="en-US" sz="1200" kern="1200" dirty="0" smtClean="0">
                <a:solidFill>
                  <a:schemeClr val="tx1"/>
                </a:solidFill>
                <a:latin typeface="+mn-lt"/>
                <a:ea typeface="+mn-ea"/>
                <a:cs typeface="+mn-cs"/>
              </a:rPr>
              <a:t> 1̶‒2 </a:t>
            </a:r>
            <a:r>
              <a:rPr lang="en-US" sz="1200" kern="1200" baseline="0" dirty="0" smtClean="0">
                <a:solidFill>
                  <a:schemeClr val="tx1"/>
                </a:solidFill>
                <a:latin typeface="+mn-lt"/>
                <a:ea typeface="+mn-ea"/>
                <a:cs typeface="+mn-cs"/>
              </a:rPr>
              <a:t>minutes to read through the list of Do’s and Don’t.</a:t>
            </a:r>
          </a:p>
          <a:p>
            <a:pPr>
              <a:spcBef>
                <a:spcPts val="600"/>
              </a:spcBef>
              <a:spcAft>
                <a:spcPts val="600"/>
              </a:spcAft>
              <a:defRPr/>
            </a:pPr>
            <a:r>
              <a:rPr lang="en-US" sz="1050" b="1" kern="0" dirty="0" smtClean="0">
                <a:latin typeface="Levenim MT" pitchFamily="2" charset="-79"/>
                <a:cs typeface="Levenim MT" pitchFamily="2" charset="-79"/>
              </a:rPr>
              <a:t>SAY:</a:t>
            </a:r>
          </a:p>
          <a:p>
            <a:pPr marL="0" indent="0" algn="ctr">
              <a:lnSpc>
                <a:spcPct val="120000"/>
              </a:lnSpc>
              <a:spcBef>
                <a:spcPts val="600"/>
              </a:spcBef>
              <a:spcAft>
                <a:spcPts val="600"/>
              </a:spcAft>
              <a:buFontTx/>
              <a:buNone/>
              <a:defRPr/>
            </a:pPr>
            <a:r>
              <a:rPr lang="en-US" sz="3600" b="1" i="0" u="sng" dirty="0" smtClean="0">
                <a:effectLst>
                  <a:outerShdw blurRad="38100" dist="38100" dir="2700000" algn="tl">
                    <a:srgbClr val="000000">
                      <a:alpha val="43137"/>
                    </a:srgbClr>
                  </a:outerShdw>
                </a:effectLst>
                <a:latin typeface="Levenim MT" pitchFamily="2" charset="-79"/>
                <a:cs typeface="Levenim MT" pitchFamily="2" charset="-79"/>
              </a:rPr>
              <a:t>Do’s</a:t>
            </a:r>
          </a:p>
          <a:p>
            <a:pPr>
              <a:lnSpc>
                <a:spcPct val="110000"/>
              </a:lnSpc>
              <a:spcBef>
                <a:spcPts val="600"/>
              </a:spcBef>
              <a:spcAft>
                <a:spcPts val="600"/>
              </a:spcAft>
              <a:defRPr/>
            </a:pPr>
            <a:r>
              <a:rPr lang="en-US" sz="1200" b="1" i="0" dirty="0" smtClean="0">
                <a:latin typeface="Levenim MT" pitchFamily="2" charset="-79"/>
                <a:cs typeface="Levenim MT" pitchFamily="2" charset="-79"/>
              </a:rPr>
              <a:t>Praise efforts</a:t>
            </a:r>
            <a:r>
              <a:rPr lang="en-US" sz="1200" i="0" dirty="0" smtClean="0">
                <a:latin typeface="Levenim MT" pitchFamily="2" charset="-79"/>
                <a:cs typeface="Levenim MT" pitchFamily="2" charset="-79"/>
              </a:rPr>
              <a:t>, not success.</a:t>
            </a:r>
          </a:p>
          <a:p>
            <a:pPr>
              <a:buNone/>
            </a:pPr>
            <a:r>
              <a:rPr lang="en-US" dirty="0" smtClean="0"/>
              <a:t>PARAPHRASE:</a:t>
            </a:r>
          </a:p>
          <a:p>
            <a:r>
              <a:rPr lang="en-US" sz="1200" kern="1200" dirty="0" smtClean="0">
                <a:solidFill>
                  <a:schemeClr val="tx1"/>
                </a:solidFill>
                <a:effectLst/>
                <a:latin typeface="+mn-lt"/>
                <a:ea typeface="ＭＳ Ｐゴシック" charset="0"/>
                <a:cs typeface="ＭＳ Ｐゴシック" charset="0"/>
              </a:rPr>
              <a:t>Praise effort, not success. A child should not be able to tell if he or she got an item correct or incorrect. </a:t>
            </a:r>
          </a:p>
          <a:p>
            <a:r>
              <a:rPr lang="en-US" sz="1200" kern="1200" dirty="0" smtClean="0">
                <a:solidFill>
                  <a:schemeClr val="tx1"/>
                </a:solidFill>
                <a:effectLst/>
                <a:latin typeface="+mn-lt"/>
                <a:ea typeface="ＭＳ Ｐゴシック" charset="0"/>
                <a:cs typeface="ＭＳ Ｐゴシック" charset="0"/>
              </a:rPr>
              <a:t>If a child is uncertain about instructions, it is acceptable to read the instructions again.</a:t>
            </a:r>
          </a:p>
          <a:p>
            <a:pPr>
              <a:lnSpc>
                <a:spcPct val="110000"/>
              </a:lnSpc>
              <a:spcBef>
                <a:spcPts val="600"/>
              </a:spcBef>
              <a:spcAft>
                <a:spcPts val="600"/>
              </a:spcAft>
              <a:defRPr/>
            </a:pPr>
            <a:r>
              <a:rPr lang="en-US" sz="1200" b="1" i="0" dirty="0" smtClean="0">
                <a:latin typeface="Levenim MT" pitchFamily="2" charset="-79"/>
                <a:cs typeface="Levenim MT" pitchFamily="2" charset="-79"/>
              </a:rPr>
              <a:t>Read all instructions exactly as written</a:t>
            </a:r>
            <a:r>
              <a:rPr lang="en-US" sz="1200" i="0" dirty="0" smtClean="0">
                <a:latin typeface="Levenim MT" pitchFamily="2" charset="-79"/>
                <a:cs typeface="Levenim MT" pitchFamily="2" charset="-79"/>
              </a:rPr>
              <a:t>.</a:t>
            </a:r>
          </a:p>
          <a:p>
            <a:pPr>
              <a:lnSpc>
                <a:spcPct val="110000"/>
              </a:lnSpc>
              <a:spcBef>
                <a:spcPts val="600"/>
              </a:spcBef>
              <a:spcAft>
                <a:spcPts val="600"/>
              </a:spcAft>
              <a:defRPr/>
            </a:pPr>
            <a:r>
              <a:rPr lang="en-US" sz="1200" b="1" i="0" dirty="0" smtClean="0">
                <a:latin typeface="Levenim MT" pitchFamily="2" charset="-79"/>
                <a:cs typeface="Levenim MT" pitchFamily="2" charset="-79"/>
              </a:rPr>
              <a:t>Read the instructions again </a:t>
            </a:r>
            <a:r>
              <a:rPr lang="en-US" sz="1200" i="0" dirty="0" smtClean="0">
                <a:latin typeface="Levenim MT" pitchFamily="2" charset="-79"/>
                <a:cs typeface="Levenim MT" pitchFamily="2" charset="-79"/>
              </a:rPr>
              <a:t>if a child is uncertain about them.</a:t>
            </a:r>
          </a:p>
          <a:p>
            <a:pPr>
              <a:lnSpc>
                <a:spcPct val="110000"/>
              </a:lnSpc>
              <a:spcBef>
                <a:spcPts val="600"/>
              </a:spcBef>
              <a:spcAft>
                <a:spcPts val="600"/>
              </a:spcAft>
              <a:defRPr/>
            </a:pPr>
            <a:r>
              <a:rPr lang="en-US" sz="1200" b="1" i="0" dirty="0" smtClean="0">
                <a:latin typeface="Levenim MT" pitchFamily="2" charset="-79"/>
                <a:cs typeface="Levenim MT" pitchFamily="2" charset="-79"/>
              </a:rPr>
              <a:t>Be comfortable about the pace</a:t>
            </a:r>
            <a:r>
              <a:rPr lang="en-US" sz="1200" i="0" dirty="0" smtClean="0">
                <a:latin typeface="Levenim MT" pitchFamily="2" charset="-79"/>
                <a:cs typeface="Levenim MT" pitchFamily="2" charset="-79"/>
              </a:rPr>
              <a:t>. Some assessments are timed.</a:t>
            </a:r>
          </a:p>
          <a:p>
            <a:pPr>
              <a:lnSpc>
                <a:spcPct val="110000"/>
              </a:lnSpc>
              <a:spcBef>
                <a:spcPts val="600"/>
              </a:spcBef>
              <a:spcAft>
                <a:spcPts val="600"/>
              </a:spcAft>
              <a:defRPr/>
            </a:pPr>
            <a:r>
              <a:rPr lang="en-US" sz="1200" b="1" i="0" dirty="0" smtClean="0">
                <a:latin typeface="Levenim MT" pitchFamily="2" charset="-79"/>
                <a:cs typeface="Levenim MT" pitchFamily="2" charset="-79"/>
              </a:rPr>
              <a:t>Maintain and regain the child’s focus</a:t>
            </a:r>
            <a:r>
              <a:rPr lang="en-US" sz="1200" i="0" dirty="0" smtClean="0">
                <a:latin typeface="Levenim MT" pitchFamily="2" charset="-79"/>
                <a:cs typeface="Levenim MT" pitchFamily="2" charset="-79"/>
              </a:rPr>
              <a:t>.  Say things like, “Listen carefully.”</a:t>
            </a:r>
          </a:p>
          <a:p>
            <a:pPr>
              <a:lnSpc>
                <a:spcPct val="110000"/>
              </a:lnSpc>
              <a:spcBef>
                <a:spcPts val="600"/>
              </a:spcBef>
              <a:spcAft>
                <a:spcPts val="600"/>
              </a:spcAft>
              <a:defRPr/>
            </a:pPr>
            <a:r>
              <a:rPr lang="en-US" sz="1200" b="1" i="0" dirty="0" smtClean="0">
                <a:latin typeface="Levenim MT" pitchFamily="2" charset="-79"/>
                <a:cs typeface="Levenim MT" pitchFamily="2" charset="-79"/>
              </a:rPr>
              <a:t>Remain calm and steady </a:t>
            </a:r>
            <a:r>
              <a:rPr lang="en-US" sz="1200" i="0" dirty="0" smtClean="0">
                <a:latin typeface="Levenim MT" pitchFamily="2" charset="-79"/>
                <a:cs typeface="Levenim MT" pitchFamily="2" charset="-79"/>
              </a:rPr>
              <a:t>for children; especially with those who are emotional. </a:t>
            </a:r>
          </a:p>
          <a:p>
            <a:pPr>
              <a:lnSpc>
                <a:spcPct val="110000"/>
              </a:lnSpc>
              <a:spcBef>
                <a:spcPts val="600"/>
              </a:spcBef>
              <a:spcAft>
                <a:spcPts val="600"/>
              </a:spcAft>
              <a:defRPr/>
            </a:pPr>
            <a:r>
              <a:rPr lang="en-US" sz="1200" b="1" i="0" dirty="0" smtClean="0">
                <a:latin typeface="Levenim MT" pitchFamily="2" charset="-79"/>
                <a:cs typeface="Levenim MT" pitchFamily="2" charset="-79"/>
              </a:rPr>
              <a:t>Minimize distractions. </a:t>
            </a:r>
            <a:r>
              <a:rPr lang="en-US" sz="1200" i="0" dirty="0" smtClean="0">
                <a:latin typeface="Levenim MT" pitchFamily="2" charset="-79"/>
                <a:cs typeface="Levenim MT" pitchFamily="2" charset="-79"/>
              </a:rPr>
              <a:t>Try to assess during a time when other students are not around, and limit distractions. </a:t>
            </a:r>
          </a:p>
          <a:p>
            <a:pPr>
              <a:lnSpc>
                <a:spcPct val="110000"/>
              </a:lnSpc>
              <a:spcBef>
                <a:spcPts val="600"/>
              </a:spcBef>
              <a:spcAft>
                <a:spcPts val="600"/>
              </a:spcAft>
              <a:defRPr/>
            </a:pPr>
            <a:r>
              <a:rPr lang="en-US" sz="1200" b="1" i="0" dirty="0" smtClean="0">
                <a:latin typeface="Levenim MT" pitchFamily="2" charset="-79"/>
                <a:cs typeface="Levenim MT" pitchFamily="2" charset="-79"/>
              </a:rPr>
              <a:t>Model the practice activity </a:t>
            </a:r>
            <a:r>
              <a:rPr lang="en-US" sz="1200" i="0" dirty="0" smtClean="0">
                <a:latin typeface="Levenim MT" pitchFamily="2" charset="-79"/>
                <a:cs typeface="Levenim MT" pitchFamily="2" charset="-79"/>
              </a:rPr>
              <a:t>for the students.</a:t>
            </a:r>
          </a:p>
          <a:p>
            <a:pPr algn="ctr"/>
            <a:r>
              <a:rPr lang="en-US" sz="1200" b="1" kern="1200" baseline="0" dirty="0" smtClean="0">
                <a:solidFill>
                  <a:schemeClr val="tx1"/>
                </a:solidFill>
                <a:latin typeface="+mn-lt"/>
                <a:ea typeface="+mn-ea"/>
                <a:cs typeface="+mn-cs"/>
              </a:rPr>
              <a:t>Don’ts</a:t>
            </a:r>
          </a:p>
          <a:p>
            <a:endParaRPr lang="en-US" sz="1200" kern="1200" baseline="0" dirty="0" smtClean="0">
              <a:solidFill>
                <a:schemeClr val="tx1"/>
              </a:solidFill>
              <a:latin typeface="+mn-lt"/>
              <a:ea typeface="+mn-ea"/>
              <a:cs typeface="+mn-cs"/>
            </a:endParaRPr>
          </a:p>
          <a:p>
            <a:pPr>
              <a:spcBef>
                <a:spcPts val="600"/>
              </a:spcBef>
              <a:spcAft>
                <a:spcPts val="600"/>
              </a:spcAft>
              <a:defRPr/>
            </a:pPr>
            <a:r>
              <a:rPr lang="en-US" sz="1200" b="1" dirty="0" smtClean="0">
                <a:latin typeface="Levenim MT" pitchFamily="2" charset="-79"/>
                <a:cs typeface="Levenim MT" pitchFamily="2" charset="-79"/>
              </a:rPr>
              <a:t>Do not give hints </a:t>
            </a:r>
            <a:r>
              <a:rPr lang="en-US" sz="1200" kern="0" dirty="0" smtClean="0">
                <a:latin typeface="Levenim MT" pitchFamily="2" charset="-79"/>
                <a:cs typeface="Levenim MT" pitchFamily="2" charset="-79"/>
              </a:rPr>
              <a:t>(i.e. nodding, clapping, tapping, yes/no responses) when administering the assessment.</a:t>
            </a:r>
          </a:p>
          <a:p>
            <a:r>
              <a:rPr lang="en-US" sz="1200" kern="1200" dirty="0" smtClean="0">
                <a:solidFill>
                  <a:schemeClr val="tx1"/>
                </a:solidFill>
                <a:effectLst/>
                <a:latin typeface="+mn-lt"/>
                <a:ea typeface="ＭＳ Ｐゴシック" charset="0"/>
                <a:cs typeface="ＭＳ Ｐゴシック" charset="0"/>
              </a:rPr>
              <a:t>Don't give hints to the child, or give praise that indicates how the child is doing/scoring. Do not repeatedly say “okay/</a:t>
            </a:r>
            <a:r>
              <a:rPr lang="en-US" sz="1200" kern="1200" dirty="0" err="1" smtClean="0">
                <a:solidFill>
                  <a:schemeClr val="tx1"/>
                </a:solidFill>
                <a:effectLst/>
                <a:latin typeface="+mn-lt"/>
                <a:ea typeface="ＭＳ Ｐゴシック" charset="0"/>
                <a:cs typeface="ＭＳ Ｐゴシック" charset="0"/>
              </a:rPr>
              <a:t>bien</a:t>
            </a:r>
            <a:r>
              <a:rPr lang="en-US" sz="1200" kern="1200" dirty="0" smtClean="0">
                <a:solidFill>
                  <a:schemeClr val="tx1"/>
                </a:solidFill>
                <a:effectLst/>
                <a:latin typeface="+mn-lt"/>
                <a:ea typeface="ＭＳ Ｐゴシック" charset="0"/>
                <a:cs typeface="ＭＳ Ｐゴシック" charset="0"/>
              </a:rPr>
              <a:t>” between items.</a:t>
            </a:r>
          </a:p>
          <a:p>
            <a:pPr lvl="1"/>
            <a:endParaRPr lang="en-US" sz="1200" kern="1200" dirty="0" smtClean="0">
              <a:solidFill>
                <a:schemeClr val="tx1"/>
              </a:solidFill>
              <a:effectLst/>
              <a:latin typeface="+mn-lt"/>
              <a:ea typeface="ＭＳ Ｐゴシック" charset="0"/>
              <a:cs typeface="ＭＳ Ｐゴシック" charset="0"/>
            </a:endParaRPr>
          </a:p>
          <a:p>
            <a:pPr>
              <a:spcBef>
                <a:spcPts val="600"/>
              </a:spcBef>
              <a:spcAft>
                <a:spcPts val="600"/>
              </a:spcAft>
              <a:defRPr/>
            </a:pPr>
            <a:r>
              <a:rPr lang="en-US" sz="1200" b="1" dirty="0" smtClean="0">
                <a:latin typeface="Levenim MT" pitchFamily="2" charset="-79"/>
                <a:cs typeface="Levenim MT" pitchFamily="2" charset="-79"/>
              </a:rPr>
              <a:t>Do not try to give additional information </a:t>
            </a:r>
            <a:r>
              <a:rPr lang="en-US" sz="1200" kern="0" dirty="0" smtClean="0">
                <a:latin typeface="Levenim MT" pitchFamily="2" charset="-79"/>
                <a:cs typeface="Levenim MT" pitchFamily="2" charset="-79"/>
              </a:rPr>
              <a:t>(i.e. we covered this last week, this letter makes this sound, this number comes after).</a:t>
            </a:r>
          </a:p>
          <a:p>
            <a:pPr>
              <a:spcBef>
                <a:spcPts val="600"/>
              </a:spcBef>
              <a:spcAft>
                <a:spcPts val="600"/>
              </a:spcAft>
              <a:defRPr/>
            </a:pPr>
            <a:r>
              <a:rPr lang="en-US" sz="1200" b="1" dirty="0" smtClean="0">
                <a:latin typeface="Levenim MT" pitchFamily="2" charset="-79"/>
                <a:cs typeface="Levenim MT" pitchFamily="2" charset="-79"/>
              </a:rPr>
              <a:t>Do not change the instructions</a:t>
            </a:r>
            <a:r>
              <a:rPr lang="en-US" sz="1200" kern="0" dirty="0" smtClean="0">
                <a:latin typeface="Levenim MT" pitchFamily="2" charset="-79"/>
                <a:cs typeface="Levenim MT" pitchFamily="2" charset="-79"/>
              </a:rPr>
              <a:t>.</a:t>
            </a:r>
          </a:p>
          <a:p>
            <a:pPr>
              <a:spcBef>
                <a:spcPts val="600"/>
              </a:spcBef>
              <a:spcAft>
                <a:spcPts val="600"/>
              </a:spcAft>
              <a:defRPr/>
            </a:pPr>
            <a:r>
              <a:rPr lang="en-US" sz="1200" b="1" dirty="0" smtClean="0">
                <a:latin typeface="Levenim MT" pitchFamily="2" charset="-79"/>
                <a:cs typeface="Levenim MT" pitchFamily="2" charset="-79"/>
              </a:rPr>
              <a:t>Do not assess while a child is sick, distraught, or in a fowl mood.</a:t>
            </a:r>
          </a:p>
          <a:p>
            <a:pPr>
              <a:spcBef>
                <a:spcPts val="600"/>
              </a:spcBef>
              <a:spcAft>
                <a:spcPts val="600"/>
              </a:spcAft>
              <a:defRPr/>
            </a:pPr>
            <a:r>
              <a:rPr lang="en-US" sz="1200" b="1" dirty="0" smtClean="0">
                <a:latin typeface="Levenim MT" pitchFamily="2" charset="-79"/>
                <a:cs typeface="Levenim MT" pitchFamily="2" charset="-79"/>
              </a:rPr>
              <a:t>Do not try to delete the assessment and change the answers. </a:t>
            </a:r>
            <a:r>
              <a:rPr lang="en-US" sz="1200" kern="0" dirty="0" smtClean="0">
                <a:latin typeface="Levenim MT" pitchFamily="2" charset="-79"/>
                <a:cs typeface="Levenim MT" pitchFamily="2" charset="-79"/>
              </a:rPr>
              <a:t> True results are more effective.</a:t>
            </a:r>
          </a:p>
          <a:p>
            <a:pPr>
              <a:spcBef>
                <a:spcPts val="600"/>
              </a:spcBef>
              <a:spcAft>
                <a:spcPts val="600"/>
              </a:spcAft>
              <a:defRPr/>
            </a:pPr>
            <a:r>
              <a:rPr lang="en-US" sz="1200" b="1" dirty="0" smtClean="0">
                <a:latin typeface="Levenim MT" pitchFamily="2" charset="-79"/>
                <a:cs typeface="Levenim MT" pitchFamily="2" charset="-79"/>
              </a:rPr>
              <a:t>Do not continuously click the keys </a:t>
            </a:r>
            <a:r>
              <a:rPr lang="en-US" sz="1200" kern="0" dirty="0" smtClean="0">
                <a:latin typeface="Levenim MT" pitchFamily="2" charset="-79"/>
                <a:cs typeface="Levenim MT" pitchFamily="2" charset="-79"/>
              </a:rPr>
              <a:t>when administering a timed test.</a:t>
            </a:r>
          </a:p>
          <a:p>
            <a:pPr>
              <a:spcBef>
                <a:spcPts val="600"/>
              </a:spcBef>
              <a:spcAft>
                <a:spcPts val="600"/>
              </a:spcAft>
              <a:defRPr/>
            </a:pPr>
            <a:r>
              <a:rPr lang="en-US" sz="1200" b="1" dirty="0" smtClean="0">
                <a:latin typeface="Levenim MT" pitchFamily="2" charset="-79"/>
                <a:cs typeface="Levenim MT" pitchFamily="2" charset="-79"/>
              </a:rPr>
              <a:t>Do not model a skill for a child once you have begun the assessment</a:t>
            </a:r>
            <a:r>
              <a:rPr lang="en-US" sz="1200" kern="0" dirty="0" smtClean="0">
                <a:latin typeface="Levenim MT" pitchFamily="2" charset="-79"/>
                <a:cs typeface="Levenim MT" pitchFamily="2" charset="-79"/>
              </a:rPr>
              <a:t>.  The practice time is the only time. </a:t>
            </a:r>
          </a:p>
          <a:p>
            <a:r>
              <a:rPr lang="en-US" sz="1200" kern="1200" dirty="0" smtClean="0">
                <a:solidFill>
                  <a:schemeClr val="tx1"/>
                </a:solidFill>
                <a:effectLst/>
                <a:latin typeface="+mn-lt"/>
                <a:ea typeface="ＭＳ Ｐゴシック" charset="0"/>
                <a:cs typeface="ＭＳ Ｐゴシック" charset="0"/>
              </a:rPr>
              <a:t>Do not use facial expressions that reveal how the child is doing.</a:t>
            </a:r>
          </a:p>
          <a:p>
            <a:r>
              <a:rPr lang="en-US" sz="1200" kern="1200" dirty="0" smtClean="0">
                <a:solidFill>
                  <a:schemeClr val="tx1"/>
                </a:solidFill>
                <a:effectLst/>
                <a:latin typeface="+mn-lt"/>
                <a:ea typeface="ＭＳ Ｐゴシック" charset="0"/>
                <a:cs typeface="ＭＳ Ｐゴシック" charset="0"/>
              </a:rPr>
              <a:t>Do</a:t>
            </a:r>
            <a:r>
              <a:rPr lang="en-US" sz="1200" kern="1200" baseline="0" dirty="0" smtClean="0">
                <a:solidFill>
                  <a:schemeClr val="tx1"/>
                </a:solidFill>
                <a:effectLst/>
                <a:latin typeface="+mn-lt"/>
                <a:ea typeface="ＭＳ Ｐゴシック" charset="0"/>
                <a:cs typeface="ＭＳ Ｐゴシック" charset="0"/>
              </a:rPr>
              <a:t> not give </a:t>
            </a:r>
            <a:r>
              <a:rPr lang="en-US" sz="1200" kern="1200" dirty="0" smtClean="0">
                <a:solidFill>
                  <a:schemeClr val="tx1"/>
                </a:solidFill>
                <a:effectLst/>
                <a:latin typeface="+mn-lt"/>
                <a:ea typeface="ＭＳ Ｐゴシック" charset="0"/>
                <a:cs typeface="ＭＳ Ｐゴシック" charset="0"/>
              </a:rPr>
              <a:t>high fives during a test/between items.</a:t>
            </a:r>
          </a:p>
          <a:p>
            <a:r>
              <a:rPr lang="en-US" sz="1200" kern="1200" dirty="0" smtClean="0">
                <a:solidFill>
                  <a:schemeClr val="tx1"/>
                </a:solidFill>
                <a:effectLst/>
                <a:latin typeface="+mn-lt"/>
                <a:ea typeface="ＭＳ Ｐゴシック" charset="0"/>
                <a:cs typeface="ＭＳ Ｐゴシック" charset="0"/>
              </a:rPr>
              <a:t>Don’t change the instructions in any way – the administration should be consistent and standardized no matter which examiner gives the test.</a:t>
            </a:r>
          </a:p>
          <a:p>
            <a:pPr>
              <a:buNone/>
            </a:pPr>
            <a:endParaRPr lang="en-US" dirty="0" smtClean="0"/>
          </a:p>
        </p:txBody>
      </p:sp>
      <p:sp>
        <p:nvSpPr>
          <p:cNvPr id="4" name="Slide Number Placeholder 3"/>
          <p:cNvSpPr>
            <a:spLocks noGrp="1"/>
          </p:cNvSpPr>
          <p:nvPr>
            <p:ph type="sldNum" sz="quarter" idx="10"/>
          </p:nvPr>
        </p:nvSpPr>
        <p:spPr/>
        <p:txBody>
          <a:bodyPr/>
          <a:lstStyle/>
          <a:p>
            <a:fld id="{68BFD64C-6CED-BD43-91EB-CB1D45E1B4BD}" type="slidenum">
              <a:rPr lang="en-US" smtClean="0"/>
              <a:pPr/>
              <a:t>19</a:t>
            </a:fld>
            <a:endParaRPr lang="en-US"/>
          </a:p>
        </p:txBody>
      </p:sp>
    </p:spTree>
    <p:extLst>
      <p:ext uri="{BB962C8B-B14F-4D97-AF65-F5344CB8AC3E}">
        <p14:creationId xmlns:p14="http://schemas.microsoft.com/office/powerpoint/2010/main" val="3828487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Say:</a:t>
            </a:r>
          </a:p>
          <a:p>
            <a:pPr marL="171441" indent="-171441">
              <a:buFont typeface="Arial" panose="020B0604020202020204" pitchFamily="34" charset="0"/>
              <a:buChar char="•"/>
            </a:pPr>
            <a:r>
              <a:rPr lang="en-US" dirty="0" smtClean="0"/>
              <a:t>Why</a:t>
            </a:r>
            <a:r>
              <a:rPr lang="en-US" baseline="0" dirty="0" smtClean="0"/>
              <a:t> is progress monitoring a critical component of the CLI Engage platform? – it’s because we know that access to data improves teacher’s ability to plan instructional practice.</a:t>
            </a:r>
            <a:endParaRPr lang="en-US" dirty="0" smtClean="0"/>
          </a:p>
          <a:p>
            <a:pPr marL="171441" indent="-171441">
              <a:buFont typeface="Arial" panose="020B0604020202020204" pitchFamily="34" charset="0"/>
              <a:buChar char="•"/>
            </a:pPr>
            <a:r>
              <a:rPr lang="en-US" dirty="0" smtClean="0"/>
              <a:t>Data use models often look a lot like the teaching and learning cycle</a:t>
            </a:r>
          </a:p>
          <a:p>
            <a:pPr marL="0" indent="0">
              <a:buFont typeface="Arial" panose="020B0604020202020204" pitchFamily="34" charset="0"/>
              <a:buNone/>
            </a:pPr>
            <a:endParaRPr lang="en-US" dirty="0" smtClean="0"/>
          </a:p>
          <a:p>
            <a:pPr>
              <a:spcBef>
                <a:spcPts val="600"/>
              </a:spcBef>
              <a:spcAft>
                <a:spcPts val="600"/>
              </a:spcAft>
              <a:defRPr/>
            </a:pPr>
            <a:r>
              <a:rPr lang="en-US" sz="1200" dirty="0" smtClean="0">
                <a:latin typeface="Levenim MT" pitchFamily="2" charset="-79"/>
                <a:cs typeface="Levenim MT" pitchFamily="2" charset="-79"/>
              </a:rPr>
              <a:t>In the cycle of effective teaching and learning, assessment is key.</a:t>
            </a:r>
          </a:p>
          <a:p>
            <a:pPr marL="171450" indent="-171450">
              <a:spcBef>
                <a:spcPts val="600"/>
              </a:spcBef>
              <a:spcAft>
                <a:spcPts val="600"/>
              </a:spcAft>
              <a:buFont typeface="Arial" pitchFamily="34" charset="0"/>
              <a:buChar char="•"/>
              <a:defRPr/>
            </a:pPr>
            <a:r>
              <a:rPr lang="en-US" sz="1200" b="1" dirty="0" smtClean="0">
                <a:latin typeface="Levenim MT" pitchFamily="2" charset="-79"/>
                <a:cs typeface="Levenim MT" pitchFamily="2" charset="-79"/>
              </a:rPr>
              <a:t>A</a:t>
            </a:r>
            <a:r>
              <a:rPr lang="en-US" sz="1200" dirty="0" smtClean="0">
                <a:latin typeface="Levenim MT" pitchFamily="2" charset="-79"/>
                <a:cs typeface="Levenim MT" pitchFamily="2" charset="-79"/>
              </a:rPr>
              <a:t>ssessment:  assessing the concepts or skills to determine each individual child’s level of understanding.</a:t>
            </a:r>
          </a:p>
          <a:p>
            <a:pPr marL="171450" indent="-171450">
              <a:spcBef>
                <a:spcPts val="600"/>
              </a:spcBef>
              <a:spcAft>
                <a:spcPts val="600"/>
              </a:spcAft>
              <a:buFont typeface="Arial" pitchFamily="34" charset="0"/>
              <a:buChar char="•"/>
              <a:defRPr/>
            </a:pPr>
            <a:r>
              <a:rPr lang="en-US" sz="1200" b="1" dirty="0" smtClean="0">
                <a:latin typeface="Levenim MT" pitchFamily="2" charset="-79"/>
                <a:cs typeface="Levenim MT" pitchFamily="2" charset="-79"/>
              </a:rPr>
              <a:t>E</a:t>
            </a:r>
            <a:r>
              <a:rPr lang="en-US" sz="1200" dirty="0" smtClean="0">
                <a:latin typeface="Levenim MT" pitchFamily="2" charset="-79"/>
                <a:cs typeface="Levenim MT" pitchFamily="2" charset="-79"/>
              </a:rPr>
              <a:t>valuation:   analysis of the assessment results to determine the next step in the instruction.</a:t>
            </a:r>
          </a:p>
          <a:p>
            <a:pPr marL="171450" indent="-171450">
              <a:spcBef>
                <a:spcPts val="600"/>
              </a:spcBef>
              <a:spcAft>
                <a:spcPts val="600"/>
              </a:spcAft>
              <a:buFont typeface="Arial" pitchFamily="34" charset="0"/>
              <a:buChar char="•"/>
              <a:defRPr/>
            </a:pPr>
            <a:r>
              <a:rPr lang="en-US" sz="1200" b="1" dirty="0" smtClean="0">
                <a:latin typeface="Levenim MT" pitchFamily="2" charset="-79"/>
                <a:cs typeface="Levenim MT" pitchFamily="2" charset="-79"/>
              </a:rPr>
              <a:t>P</a:t>
            </a:r>
            <a:r>
              <a:rPr lang="en-US" sz="1200" dirty="0" smtClean="0">
                <a:latin typeface="Levenim MT" pitchFamily="2" charset="-79"/>
                <a:cs typeface="Levenim MT" pitchFamily="2" charset="-79"/>
              </a:rPr>
              <a:t>lanning: plan the next step and decide which approach to use and the resources needed.</a:t>
            </a:r>
          </a:p>
          <a:p>
            <a:pPr marL="171450" indent="-171450">
              <a:spcBef>
                <a:spcPts val="600"/>
              </a:spcBef>
              <a:spcAft>
                <a:spcPts val="600"/>
              </a:spcAft>
              <a:buFont typeface="Arial" pitchFamily="34" charset="0"/>
              <a:buChar char="•"/>
              <a:defRPr/>
            </a:pPr>
            <a:r>
              <a:rPr lang="en-US" sz="1200" b="1" dirty="0" smtClean="0">
                <a:latin typeface="Levenim MT" pitchFamily="2" charset="-79"/>
                <a:cs typeface="Levenim MT" pitchFamily="2" charset="-79"/>
              </a:rPr>
              <a:t>T</a:t>
            </a:r>
            <a:r>
              <a:rPr lang="en-US" sz="1200" dirty="0" smtClean="0">
                <a:latin typeface="Levenim MT" pitchFamily="2" charset="-79"/>
                <a:cs typeface="Levenim MT" pitchFamily="2" charset="-79"/>
              </a:rPr>
              <a:t>eaching:  implement the plan by introducing a concept to the children or re teaching, guiding their understanding through practice and feedback. </a:t>
            </a:r>
          </a:p>
          <a:p>
            <a:pPr marL="171441" indent="-171441">
              <a:buFont typeface="Arial" panose="020B0604020202020204" pitchFamily="34" charset="0"/>
              <a:buChar char="•"/>
            </a:pPr>
            <a:endParaRPr lang="en-US" dirty="0" smtClean="0"/>
          </a:p>
          <a:p>
            <a:pPr marL="171441" indent="-171441">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4E568C4A-BEDA-429E-A123-8CBE926DC06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072416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Ask: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(Allow participants to ask any questions if they are unclear on any items in the list).</a:t>
            </a:r>
          </a:p>
          <a:p>
            <a:r>
              <a:rPr lang="en-US" sz="1200" kern="1200" baseline="0" dirty="0" smtClean="0">
                <a:solidFill>
                  <a:schemeClr val="tx1"/>
                </a:solidFill>
                <a:latin typeface="+mn-lt"/>
                <a:ea typeface="+mn-ea"/>
                <a:cs typeface="+mn-cs"/>
              </a:rPr>
              <a:t>How could a teacher who doesn’t follow the Assessment Do’s and Don’ts affect assessment results?</a:t>
            </a:r>
          </a:p>
          <a:p>
            <a:endParaRPr lang="en-US"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Praise effort, not success. A child should not be able to tell if he or she got an item correct or incorrect. Some examples are:</a:t>
            </a:r>
          </a:p>
          <a:p>
            <a:pPr lvl="1"/>
            <a:r>
              <a:rPr lang="en-US" sz="1200" kern="1200" dirty="0" smtClean="0">
                <a:solidFill>
                  <a:schemeClr val="tx1"/>
                </a:solidFill>
                <a:effectLst/>
                <a:latin typeface="+mn-lt"/>
                <a:ea typeface="ＭＳ Ｐゴシック" charset="0"/>
                <a:cs typeface="ＭＳ Ｐゴシック" charset="0"/>
              </a:rPr>
              <a:t>“You are working hard.”</a:t>
            </a:r>
          </a:p>
          <a:p>
            <a:pPr lvl="1"/>
            <a:r>
              <a:rPr lang="en-US" sz="1200" kern="1200" dirty="0" smtClean="0">
                <a:solidFill>
                  <a:schemeClr val="tx1"/>
                </a:solidFill>
                <a:effectLst/>
                <a:latin typeface="+mn-lt"/>
                <a:ea typeface="ＭＳ Ｐゴシック" charset="0"/>
                <a:cs typeface="ＭＳ Ｐゴシック" charset="0"/>
              </a:rPr>
              <a:t>“You are doing a great job paying attention.”</a:t>
            </a:r>
          </a:p>
          <a:p>
            <a:pPr lvl="1"/>
            <a:r>
              <a:rPr lang="en-US" sz="1200" kern="1200" dirty="0" smtClean="0">
                <a:solidFill>
                  <a:schemeClr val="tx1"/>
                </a:solidFill>
                <a:effectLst/>
                <a:latin typeface="+mn-lt"/>
                <a:ea typeface="ＭＳ Ｐゴシック" charset="0"/>
                <a:cs typeface="ＭＳ Ｐゴシック" charset="0"/>
              </a:rPr>
              <a:t>“I am proud of your hard work.”</a:t>
            </a:r>
          </a:p>
          <a:p>
            <a:pPr lvl="1"/>
            <a:r>
              <a:rPr lang="en-US" sz="1200" kern="1200" dirty="0" smtClean="0">
                <a:solidFill>
                  <a:schemeClr val="tx1"/>
                </a:solidFill>
                <a:effectLst/>
                <a:latin typeface="+mn-lt"/>
                <a:ea typeface="ＭＳ Ｐゴシック" charset="0"/>
                <a:cs typeface="ＭＳ Ｐゴシック" charset="0"/>
              </a:rPr>
              <a:t>“You’re behaving so nicely.”</a:t>
            </a:r>
          </a:p>
          <a:p>
            <a:pPr lvl="1"/>
            <a:r>
              <a:rPr lang="en-US" sz="1200" kern="1200" dirty="0" smtClean="0">
                <a:solidFill>
                  <a:schemeClr val="tx1"/>
                </a:solidFill>
                <a:effectLst/>
                <a:latin typeface="+mn-lt"/>
                <a:ea typeface="ＭＳ Ｐゴシック" charset="0"/>
                <a:cs typeface="ＭＳ Ｐゴシック" charset="0"/>
              </a:rPr>
              <a:t>“Good listening.”</a:t>
            </a:r>
          </a:p>
          <a:p>
            <a:pPr lvl="1"/>
            <a:r>
              <a:rPr lang="en-US" sz="1200" kern="1200" dirty="0" smtClean="0">
                <a:solidFill>
                  <a:schemeClr val="tx1"/>
                </a:solidFill>
                <a:effectLst/>
                <a:latin typeface="+mn-lt"/>
                <a:ea typeface="ＭＳ Ｐゴシック" charset="0"/>
                <a:cs typeface="ＭＳ Ｐゴシック" charset="0"/>
              </a:rPr>
              <a:t>“I’m having fun playing these games with you.”</a:t>
            </a:r>
          </a:p>
          <a:p>
            <a:pPr lvl="1"/>
            <a:r>
              <a:rPr lang="en-US" sz="1200" kern="1200" dirty="0" smtClean="0">
                <a:solidFill>
                  <a:schemeClr val="tx1"/>
                </a:solidFill>
                <a:effectLst/>
                <a:latin typeface="+mn-lt"/>
                <a:ea typeface="ＭＳ Ｐゴシック" charset="0"/>
                <a:cs typeface="ＭＳ Ｐゴシック" charset="0"/>
              </a:rPr>
              <a:t>“You’re paying attention so well.”</a:t>
            </a:r>
          </a:p>
          <a:p>
            <a:pPr lvl="1"/>
            <a:r>
              <a:rPr lang="en-US" sz="1200" kern="1200" dirty="0" smtClean="0">
                <a:solidFill>
                  <a:schemeClr val="tx1"/>
                </a:solidFill>
                <a:effectLst/>
                <a:latin typeface="+mn-lt"/>
                <a:ea typeface="ＭＳ Ｐゴシック" charset="0"/>
                <a:cs typeface="ＭＳ Ｐゴシック" charset="0"/>
              </a:rPr>
              <a:t>“I can tell you’re working hard.”</a:t>
            </a:r>
          </a:p>
          <a:p>
            <a:pPr algn="ctr"/>
            <a:r>
              <a:rPr lang="en-US" sz="1200" b="1" kern="1200" baseline="0" dirty="0" smtClean="0">
                <a:solidFill>
                  <a:schemeClr val="tx1"/>
                </a:solidFill>
                <a:latin typeface="+mn-lt"/>
                <a:ea typeface="+mn-ea"/>
                <a:cs typeface="+mn-cs"/>
              </a:rPr>
              <a:t>Don’ts</a:t>
            </a:r>
          </a:p>
          <a:p>
            <a:endParaRPr lang="en-US" sz="1200" kern="1200" baseline="0" dirty="0" smtClean="0">
              <a:solidFill>
                <a:schemeClr val="tx1"/>
              </a:solidFill>
              <a:latin typeface="+mn-lt"/>
              <a:ea typeface="+mn-ea"/>
              <a:cs typeface="+mn-cs"/>
            </a:endParaRPr>
          </a:p>
          <a:p>
            <a:pPr>
              <a:spcBef>
                <a:spcPts val="600"/>
              </a:spcBef>
              <a:spcAft>
                <a:spcPts val="600"/>
              </a:spcAft>
              <a:defRPr/>
            </a:pPr>
            <a:r>
              <a:rPr lang="en-US" sz="1200" b="1" dirty="0" smtClean="0">
                <a:latin typeface="Levenim MT" pitchFamily="2" charset="-79"/>
                <a:cs typeface="Levenim MT" pitchFamily="2" charset="-79"/>
              </a:rPr>
              <a:t>Do not give hints </a:t>
            </a:r>
            <a:r>
              <a:rPr lang="en-US" sz="1200" kern="0" dirty="0" smtClean="0">
                <a:latin typeface="Levenim MT" pitchFamily="2" charset="-79"/>
                <a:cs typeface="Levenim MT" pitchFamily="2" charset="-79"/>
              </a:rPr>
              <a:t>(i.e. nodding, clapping, tapping, yes/no responses) when administering the assessment.</a:t>
            </a:r>
          </a:p>
          <a:p>
            <a:r>
              <a:rPr lang="en-US" sz="1200" kern="1200" dirty="0" smtClean="0">
                <a:solidFill>
                  <a:schemeClr val="tx1"/>
                </a:solidFill>
                <a:effectLst/>
                <a:latin typeface="+mn-lt"/>
                <a:ea typeface="ＭＳ Ｐゴシック" charset="0"/>
                <a:cs typeface="ＭＳ Ｐゴシック" charset="0"/>
              </a:rPr>
              <a:t>Don't give hints to the child, or give praise that indicates how the child is doing/scoring. For example DO NOT say:</a:t>
            </a:r>
          </a:p>
          <a:p>
            <a:pPr lvl="1"/>
            <a:r>
              <a:rPr lang="en-US" sz="1200" kern="1200" dirty="0" smtClean="0">
                <a:solidFill>
                  <a:schemeClr val="tx1"/>
                </a:solidFill>
                <a:effectLst/>
                <a:latin typeface="+mn-lt"/>
                <a:ea typeface="ＭＳ Ｐゴシック" charset="0"/>
                <a:cs typeface="ＭＳ Ｐゴシック" charset="0"/>
              </a:rPr>
              <a:t>“Good”</a:t>
            </a:r>
          </a:p>
          <a:p>
            <a:pPr lvl="1"/>
            <a:r>
              <a:rPr lang="en-US" sz="1200" kern="1200" dirty="0" smtClean="0">
                <a:solidFill>
                  <a:schemeClr val="tx1"/>
                </a:solidFill>
                <a:effectLst/>
                <a:latin typeface="+mn-lt"/>
                <a:ea typeface="ＭＳ Ｐゴシック" charset="0"/>
                <a:cs typeface="ＭＳ Ｐゴシック" charset="0"/>
              </a:rPr>
              <a:t>“Great”</a:t>
            </a:r>
          </a:p>
          <a:p>
            <a:pPr lvl="1"/>
            <a:r>
              <a:rPr lang="en-US" sz="1200" kern="1200" dirty="0" smtClean="0">
                <a:solidFill>
                  <a:schemeClr val="tx1"/>
                </a:solidFill>
                <a:effectLst/>
                <a:latin typeface="+mn-lt"/>
                <a:ea typeface="ＭＳ Ｐゴシック" charset="0"/>
                <a:cs typeface="ＭＳ Ｐゴシック" charset="0"/>
              </a:rPr>
              <a:t>“Right”</a:t>
            </a:r>
          </a:p>
          <a:p>
            <a:pPr lvl="1"/>
            <a:r>
              <a:rPr lang="en-US" sz="1200" kern="1200" dirty="0" smtClean="0">
                <a:solidFill>
                  <a:schemeClr val="tx1"/>
                </a:solidFill>
                <a:effectLst/>
                <a:latin typeface="+mn-lt"/>
                <a:ea typeface="ＭＳ Ｐゴシック" charset="0"/>
                <a:cs typeface="ＭＳ Ｐゴシック" charset="0"/>
              </a:rPr>
              <a:t>“Uh-huh”</a:t>
            </a:r>
          </a:p>
          <a:p>
            <a:pPr lvl="1"/>
            <a:r>
              <a:rPr lang="en-US" sz="1200" kern="1200" dirty="0" smtClean="0">
                <a:solidFill>
                  <a:schemeClr val="tx1"/>
                </a:solidFill>
                <a:effectLst/>
                <a:latin typeface="+mn-lt"/>
                <a:ea typeface="ＭＳ Ｐゴシック" charset="0"/>
                <a:cs typeface="ＭＳ Ｐゴシック" charset="0"/>
              </a:rPr>
              <a:t>“You’re so smart”</a:t>
            </a:r>
          </a:p>
          <a:p>
            <a:r>
              <a:rPr lang="en-US" sz="1200" kern="1200" dirty="0" smtClean="0">
                <a:solidFill>
                  <a:schemeClr val="tx1"/>
                </a:solidFill>
                <a:effectLst/>
                <a:latin typeface="+mn-lt"/>
                <a:ea typeface="ＭＳ Ｐゴシック" charset="0"/>
                <a:cs typeface="ＭＳ Ｐゴシック" charset="0"/>
              </a:rPr>
              <a:t>Do not repeatedly say “okay/</a:t>
            </a:r>
            <a:r>
              <a:rPr lang="en-US" sz="1200" kern="1200" dirty="0" err="1" smtClean="0">
                <a:solidFill>
                  <a:schemeClr val="tx1"/>
                </a:solidFill>
                <a:effectLst/>
                <a:latin typeface="+mn-lt"/>
                <a:ea typeface="ＭＳ Ｐゴシック" charset="0"/>
                <a:cs typeface="ＭＳ Ｐゴシック" charset="0"/>
              </a:rPr>
              <a:t>bien</a:t>
            </a:r>
            <a:r>
              <a:rPr lang="en-US" sz="1200" kern="1200" dirty="0" smtClean="0">
                <a:solidFill>
                  <a:schemeClr val="tx1"/>
                </a:solidFill>
                <a:effectLst/>
                <a:latin typeface="+mn-lt"/>
                <a:ea typeface="ＭＳ Ｐゴシック" charset="0"/>
                <a:cs typeface="ＭＳ Ｐゴシック" charset="0"/>
              </a:rPr>
              <a:t>” between items.</a:t>
            </a:r>
          </a:p>
          <a:p>
            <a:pPr lvl="1"/>
            <a:endParaRPr lang="en-US" sz="1200" kern="1200" dirty="0" smtClean="0">
              <a:solidFill>
                <a:schemeClr val="tx1"/>
              </a:solidFill>
              <a:effectLst/>
              <a:latin typeface="+mn-lt"/>
              <a:ea typeface="ＭＳ Ｐゴシック" charset="0"/>
              <a:cs typeface="ＭＳ Ｐゴシック" charset="0"/>
            </a:endParaRPr>
          </a:p>
          <a:p>
            <a:pPr>
              <a:buNone/>
            </a:pPr>
            <a:endParaRPr lang="en-US" dirty="0" smtClean="0"/>
          </a:p>
          <a:p>
            <a:endParaRPr lang="en-US" sz="1200"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20</a:t>
            </a:fld>
            <a:endParaRPr lang="en-US"/>
          </a:p>
        </p:txBody>
      </p:sp>
    </p:spTree>
    <p:extLst>
      <p:ext uri="{BB962C8B-B14F-4D97-AF65-F5344CB8AC3E}">
        <p14:creationId xmlns:p14="http://schemas.microsoft.com/office/powerpoint/2010/main" val="22668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Slide</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21</a:t>
            </a:fld>
            <a:endParaRPr lang="en-US"/>
          </a:p>
        </p:txBody>
      </p:sp>
    </p:spTree>
    <p:extLst>
      <p:ext uri="{BB962C8B-B14F-4D97-AF65-F5344CB8AC3E}">
        <p14:creationId xmlns:p14="http://schemas.microsoft.com/office/powerpoint/2010/main" val="2760082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SAY:</a:t>
            </a:r>
          </a:p>
          <a:p>
            <a:pPr lvl="1"/>
            <a:r>
              <a:rPr lang="en-US" dirty="0" smtClean="0"/>
              <a:t>Internet Access</a:t>
            </a:r>
          </a:p>
          <a:p>
            <a:pPr lvl="2"/>
            <a:r>
              <a:rPr lang="en-US" dirty="0" smtClean="0"/>
              <a:t>The assessment can be administered offline. Fin</a:t>
            </a:r>
            <a:r>
              <a:rPr lang="en-US" baseline="0" dirty="0" smtClean="0"/>
              <a:t>d instructions for creating a personal pin # and downloading data on the student view page. </a:t>
            </a:r>
            <a:endParaRPr lang="en-US" dirty="0" smtClean="0"/>
          </a:p>
          <a:p>
            <a:r>
              <a:rPr lang="en-US" dirty="0" smtClean="0"/>
              <a:t>Other</a:t>
            </a:r>
            <a:r>
              <a:rPr lang="en-US" baseline="0" dirty="0" smtClean="0"/>
              <a:t> information if needed:</a:t>
            </a:r>
          </a:p>
          <a:p>
            <a:r>
              <a:rPr lang="en-US" sz="1200" b="0" i="0" u="none" strike="noStrike" kern="1200" baseline="0" dirty="0" smtClean="0">
                <a:solidFill>
                  <a:schemeClr val="tx1"/>
                </a:solidFill>
                <a:latin typeface="+mn-lt"/>
                <a:ea typeface="+mn-ea"/>
                <a:cs typeface="+mn-cs"/>
              </a:rPr>
              <a:t>To use offline assessment: </a:t>
            </a:r>
          </a:p>
          <a:p>
            <a:r>
              <a:rPr lang="en-US" sz="1200" b="0" i="0" u="none" strike="noStrike" kern="1200" baseline="0" dirty="0" smtClean="0">
                <a:solidFill>
                  <a:schemeClr val="tx1"/>
                </a:solidFill>
                <a:latin typeface="+mn-lt"/>
                <a:ea typeface="+mn-ea"/>
                <a:cs typeface="+mn-cs"/>
              </a:rPr>
              <a:t>Login to CLI Engage and find the appropriate classroom in the CIRCLE Progress Monitoring System. </a:t>
            </a:r>
          </a:p>
          <a:p>
            <a:r>
              <a:rPr lang="en-US" sz="1200" b="0" i="0" u="none" strike="noStrike" kern="1200" baseline="0" dirty="0" smtClean="0">
                <a:solidFill>
                  <a:schemeClr val="tx1"/>
                </a:solidFill>
                <a:latin typeface="+mn-lt"/>
                <a:ea typeface="+mn-ea"/>
                <a:cs typeface="+mn-cs"/>
              </a:rPr>
              <a:t>While on the Student View page, click on the Offline Assessment button. </a:t>
            </a:r>
          </a:p>
          <a:p>
            <a:r>
              <a:rPr lang="en-US" sz="1200" b="0" i="0" u="none" strike="noStrike" kern="1200" baseline="0" dirty="0" smtClean="0">
                <a:solidFill>
                  <a:schemeClr val="tx1"/>
                </a:solidFill>
                <a:latin typeface="+mn-lt"/>
                <a:ea typeface="+mn-ea"/>
                <a:cs typeface="+mn-cs"/>
              </a:rPr>
              <a:t>Create a 6-10 character </a:t>
            </a:r>
            <a:r>
              <a:rPr lang="en-US" sz="1200" b="1" i="0" u="none" strike="noStrike" kern="1200" baseline="0" dirty="0" smtClean="0">
                <a:solidFill>
                  <a:schemeClr val="tx1"/>
                </a:solidFill>
                <a:latin typeface="+mn-lt"/>
                <a:ea typeface="+mn-ea"/>
                <a:cs typeface="+mn-cs"/>
              </a:rPr>
              <a:t>Personal Identification Number (PIN) </a:t>
            </a:r>
            <a:r>
              <a:rPr lang="en-US" sz="1200" b="0" i="0" u="none" strike="noStrike" kern="1200" baseline="0" dirty="0" smtClean="0">
                <a:solidFill>
                  <a:schemeClr val="tx1"/>
                </a:solidFill>
                <a:latin typeface="+mn-lt"/>
                <a:ea typeface="+mn-ea"/>
                <a:cs typeface="+mn-cs"/>
              </a:rPr>
              <a:t>with at least one number and upper case letter and then click OK. Note: this Pin should </a:t>
            </a:r>
            <a:r>
              <a:rPr lang="en-US" sz="1200" b="1" i="0" u="none" strike="noStrike" kern="1200" baseline="0" dirty="0" smtClean="0">
                <a:solidFill>
                  <a:schemeClr val="tx1"/>
                </a:solidFill>
                <a:latin typeface="+mn-lt"/>
                <a:ea typeface="+mn-ea"/>
                <a:cs typeface="+mn-cs"/>
              </a:rPr>
              <a:t>NOT </a:t>
            </a:r>
            <a:r>
              <a:rPr lang="en-US" sz="1200" b="0" i="0" u="none" strike="noStrike" kern="1200" baseline="0" dirty="0" smtClean="0">
                <a:solidFill>
                  <a:schemeClr val="tx1"/>
                </a:solidFill>
                <a:latin typeface="+mn-lt"/>
                <a:ea typeface="+mn-ea"/>
                <a:cs typeface="+mn-cs"/>
              </a:rPr>
              <a:t>be your Engage login password. </a:t>
            </a:r>
          </a:p>
          <a:p>
            <a:r>
              <a:rPr lang="en-US" sz="1200" b="0" i="0" u="none" strike="noStrike" kern="1200" baseline="0" dirty="0" smtClean="0">
                <a:solidFill>
                  <a:schemeClr val="tx1"/>
                </a:solidFill>
                <a:latin typeface="+mn-lt"/>
                <a:ea typeface="+mn-ea"/>
                <a:cs typeface="+mn-cs"/>
              </a:rPr>
              <a:t>The data for the Offline Assessment will automatically begin to download. Click </a:t>
            </a:r>
            <a:r>
              <a:rPr lang="en-US" sz="1200" b="1" i="0" u="none" strike="noStrike" kern="1200" baseline="0" dirty="0" smtClean="0">
                <a:solidFill>
                  <a:schemeClr val="tx1"/>
                </a:solidFill>
                <a:latin typeface="+mn-lt"/>
                <a:ea typeface="+mn-ea"/>
                <a:cs typeface="+mn-cs"/>
              </a:rPr>
              <a:t>OK </a:t>
            </a:r>
            <a:r>
              <a:rPr lang="en-US" sz="1200" b="0" i="0" u="none" strike="noStrike" kern="1200" baseline="0" dirty="0" smtClean="0">
                <a:solidFill>
                  <a:schemeClr val="tx1"/>
                </a:solidFill>
                <a:latin typeface="+mn-lt"/>
                <a:ea typeface="+mn-ea"/>
                <a:cs typeface="+mn-cs"/>
              </a:rPr>
              <a:t>on the popup ‘Resource download is complete.’ </a:t>
            </a:r>
          </a:p>
          <a:p>
            <a:r>
              <a:rPr lang="en-US" sz="1200" b="1" i="0" u="none" strike="noStrike" kern="1200" baseline="0" dirty="0" smtClean="0">
                <a:solidFill>
                  <a:schemeClr val="tx1"/>
                </a:solidFill>
                <a:latin typeface="+mn-lt"/>
                <a:ea typeface="+mn-ea"/>
                <a:cs typeface="+mn-cs"/>
              </a:rPr>
              <a:t>Bookmark </a:t>
            </a:r>
            <a:r>
              <a:rPr lang="en-US" sz="1200" b="0" i="0" u="none" strike="noStrike" kern="1200" baseline="0" dirty="0" smtClean="0">
                <a:solidFill>
                  <a:schemeClr val="tx1"/>
                </a:solidFill>
                <a:latin typeface="+mn-lt"/>
                <a:ea typeface="+mn-ea"/>
                <a:cs typeface="+mn-cs"/>
              </a:rPr>
              <a:t>the Offline Assessment page (https://assessment.cliengage.org/Offline) in your browser. </a:t>
            </a:r>
          </a:p>
          <a:p>
            <a:r>
              <a:rPr lang="en-US" sz="1200" b="0" i="0" u="none" strike="noStrike" kern="1200" baseline="0" dirty="0" smtClean="0">
                <a:solidFill>
                  <a:schemeClr val="tx1"/>
                </a:solidFill>
                <a:latin typeface="+mn-lt"/>
                <a:ea typeface="+mn-ea"/>
                <a:cs typeface="+mn-cs"/>
              </a:rPr>
              <a:t>When you are ready to test Offline: </a:t>
            </a:r>
          </a:p>
          <a:p>
            <a:r>
              <a:rPr lang="en-US" sz="1200" b="0" i="0" u="none" strike="noStrike" kern="1200" baseline="0" dirty="0" smtClean="0">
                <a:solidFill>
                  <a:schemeClr val="tx1"/>
                </a:solidFill>
                <a:latin typeface="+mn-lt"/>
                <a:ea typeface="+mn-ea"/>
                <a:cs typeface="+mn-cs"/>
              </a:rPr>
              <a:t>Click on the browser </a:t>
            </a:r>
            <a:r>
              <a:rPr lang="en-US" sz="1200" b="1" i="0" u="none" strike="noStrike" kern="1200" baseline="0" dirty="0" smtClean="0">
                <a:solidFill>
                  <a:schemeClr val="tx1"/>
                </a:solidFill>
                <a:latin typeface="+mn-lt"/>
                <a:ea typeface="+mn-ea"/>
                <a:cs typeface="+mn-cs"/>
              </a:rPr>
              <a:t>Bookmark</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Type your personal </a:t>
            </a:r>
            <a:r>
              <a:rPr lang="en-US" sz="1200" b="1" i="0" u="none" strike="noStrike" kern="1200" baseline="0" dirty="0" smtClean="0">
                <a:solidFill>
                  <a:schemeClr val="tx1"/>
                </a:solidFill>
                <a:latin typeface="+mn-lt"/>
                <a:ea typeface="+mn-ea"/>
                <a:cs typeface="+mn-cs"/>
              </a:rPr>
              <a:t>PIN Code </a:t>
            </a:r>
            <a:r>
              <a:rPr lang="en-US" sz="1200" b="0" i="0" u="none" strike="noStrike" kern="1200" baseline="0" dirty="0" smtClean="0">
                <a:solidFill>
                  <a:schemeClr val="tx1"/>
                </a:solidFill>
                <a:latin typeface="+mn-lt"/>
                <a:ea typeface="+mn-ea"/>
                <a:cs typeface="+mn-cs"/>
              </a:rPr>
              <a:t>into the box and then click </a:t>
            </a:r>
            <a:r>
              <a:rPr lang="en-US" sz="1200" b="1" i="0" u="none" strike="noStrike" kern="1200" baseline="0" dirty="0" smtClean="0">
                <a:solidFill>
                  <a:schemeClr val="tx1"/>
                </a:solidFill>
                <a:latin typeface="+mn-lt"/>
                <a:ea typeface="+mn-ea"/>
                <a:cs typeface="+mn-cs"/>
              </a:rPr>
              <a:t>Unlock</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Assess students as needed while offline. </a:t>
            </a:r>
          </a:p>
          <a:p>
            <a:r>
              <a:rPr lang="en-US" sz="1200" b="0" i="0" u="none" strike="noStrike" kern="1200" baseline="0" dirty="0" smtClean="0">
                <a:solidFill>
                  <a:schemeClr val="tx1"/>
                </a:solidFill>
                <a:latin typeface="+mn-lt"/>
                <a:ea typeface="+mn-ea"/>
                <a:cs typeface="+mn-cs"/>
              </a:rPr>
              <a:t>When you are done testing offline and have an internet connection again: </a:t>
            </a:r>
          </a:p>
          <a:p>
            <a:r>
              <a:rPr lang="en-US" sz="1200" b="0" i="0" u="none" strike="noStrike" kern="1200" baseline="0" dirty="0" smtClean="0">
                <a:solidFill>
                  <a:schemeClr val="tx1"/>
                </a:solidFill>
                <a:latin typeface="+mn-lt"/>
                <a:ea typeface="+mn-ea"/>
                <a:cs typeface="+mn-cs"/>
              </a:rPr>
              <a:t>The sync buttons will become active (not greyed out). Click the button to sync offline data for all students at once or the individual sync icon next to specific students to sync one at a time. </a:t>
            </a:r>
          </a:p>
          <a:p>
            <a:r>
              <a:rPr lang="en-US" sz="1200" b="0" i="0" u="none" strike="noStrike" kern="1200" baseline="0" dirty="0" smtClean="0">
                <a:solidFill>
                  <a:schemeClr val="tx1"/>
                </a:solidFill>
                <a:latin typeface="+mn-lt"/>
                <a:ea typeface="+mn-ea"/>
                <a:cs typeface="+mn-cs"/>
              </a:rPr>
              <a:t>You will be prompted to Log In again to Engage. Click </a:t>
            </a:r>
            <a:r>
              <a:rPr lang="en-US" sz="1200" b="1" i="0" u="none" strike="noStrike" kern="1200" baseline="0" dirty="0" smtClean="0">
                <a:solidFill>
                  <a:schemeClr val="tx1"/>
                </a:solidFill>
                <a:latin typeface="+mn-lt"/>
                <a:ea typeface="+mn-ea"/>
                <a:cs typeface="+mn-cs"/>
              </a:rPr>
              <a:t>OK</a:t>
            </a:r>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Once you have logged in, the data will automatically sync.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22</a:t>
            </a:fld>
            <a:endParaRPr lang="en-US"/>
          </a:p>
        </p:txBody>
      </p:sp>
    </p:spTree>
    <p:extLst>
      <p:ext uri="{BB962C8B-B14F-4D97-AF65-F5344CB8AC3E}">
        <p14:creationId xmlns:p14="http://schemas.microsoft.com/office/powerpoint/2010/main" val="3218972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This is the dashboard that</a:t>
            </a:r>
            <a:r>
              <a:rPr lang="en-US" baseline="0" dirty="0" smtClean="0"/>
              <a:t> teachers will see once they log on to the platform. Select the CIRCLE Progress Monitoring </a:t>
            </a:r>
            <a:r>
              <a:rPr lang="en-US" baseline="0" dirty="0" err="1" smtClean="0"/>
              <a:t>PreK</a:t>
            </a:r>
            <a:r>
              <a:rPr lang="en-US" baseline="0" dirty="0" smtClean="0"/>
              <a:t> assessment tab to access the CIRCLE Progress Monitoring.</a:t>
            </a:r>
          </a:p>
          <a:p>
            <a:r>
              <a:rPr lang="en-US" baseline="0" dirty="0" smtClean="0"/>
              <a:t>The Assessment Practice Area can be used for training. It contains 10 demo students with mock data and 5 practice students to practice administering the assessment.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23</a:t>
            </a:fld>
            <a:endParaRPr lang="en-US"/>
          </a:p>
        </p:txBody>
      </p:sp>
    </p:spTree>
    <p:extLst>
      <p:ext uri="{BB962C8B-B14F-4D97-AF65-F5344CB8AC3E}">
        <p14:creationId xmlns:p14="http://schemas.microsoft.com/office/powerpoint/2010/main" val="961519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For this training we will use the assessment practice area. When you are ready to assess and your students have been uploaded into Engage, you can begin the assessment </a:t>
            </a:r>
            <a:r>
              <a:rPr lang="en-US" dirty="0" smtClean="0"/>
              <a:t>CIRCLE Progress Monitoring </a:t>
            </a:r>
            <a:r>
              <a:rPr lang="en-US" dirty="0" err="1" smtClean="0"/>
              <a:t>PreK</a:t>
            </a:r>
            <a:r>
              <a:rPr lang="en-US" dirty="0" smtClean="0"/>
              <a:t>. </a:t>
            </a:r>
          </a:p>
          <a:p>
            <a:endParaRPr lang="en-US" dirty="0" smtClean="0"/>
          </a:p>
          <a:p>
            <a:r>
              <a:rPr lang="en-US" baseline="0" dirty="0" smtClean="0"/>
              <a:t>You will, also, see a tab titled ABC Names and Numbers  which is an additional option for number naming that is untimed and includes visual stimuli of  digits 0-9. Letter names provides visual stimuli of all upper case and lower letters of the alphabet with no time limit. The Letter sounds </a:t>
            </a:r>
            <a:r>
              <a:rPr lang="en-US" sz="1200" b="0" i="0" kern="1200" dirty="0" smtClean="0">
                <a:solidFill>
                  <a:schemeClr val="tx1"/>
                </a:solidFill>
                <a:effectLst/>
                <a:latin typeface="+mn-lt"/>
                <a:ea typeface="+mn-ea"/>
                <a:cs typeface="+mn-cs"/>
              </a:rPr>
              <a:t>section measures the sounds of all the letters in the alphabet, upper and lower case, with no time limit.</a:t>
            </a:r>
          </a:p>
          <a:p>
            <a:r>
              <a:rPr lang="en-US" sz="1200" b="0" i="0" kern="1200" dirty="0" smtClean="0">
                <a:solidFill>
                  <a:schemeClr val="tx1"/>
                </a:solidFill>
                <a:effectLst/>
                <a:latin typeface="+mn-lt"/>
                <a:ea typeface="+mn-ea"/>
                <a:cs typeface="+mn-cs"/>
              </a:rPr>
              <a:t>It is strongly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 recommended that the brief</a:t>
            </a:r>
            <a:r>
              <a:rPr lang="en-US" sz="1200" b="0" i="0" kern="1200" baseline="0" dirty="0" smtClean="0">
                <a:solidFill>
                  <a:schemeClr val="tx1"/>
                </a:solidFill>
                <a:effectLst/>
                <a:latin typeface="+mn-lt"/>
                <a:ea typeface="+mn-ea"/>
                <a:cs typeface="+mn-cs"/>
              </a:rPr>
              <a:t> items on the </a:t>
            </a:r>
            <a:r>
              <a:rPr lang="en-US" dirty="0" smtClean="0"/>
              <a:t>CIRCLE Progress Monitoring PreK </a:t>
            </a:r>
            <a:r>
              <a:rPr lang="en-US" sz="1200" b="0" i="0" kern="1200" baseline="0" dirty="0" smtClean="0">
                <a:solidFill>
                  <a:schemeClr val="tx1"/>
                </a:solidFill>
                <a:effectLst/>
                <a:latin typeface="+mn-lt"/>
                <a:ea typeface="+mn-ea"/>
                <a:cs typeface="+mn-cs"/>
              </a:rPr>
              <a:t>assessment be used as they are benchmarked and can provide a valid indicator if the child is acquiring these three skills using a smaller set of sensitive sample items. </a:t>
            </a:r>
          </a:p>
        </p:txBody>
      </p:sp>
      <p:sp>
        <p:nvSpPr>
          <p:cNvPr id="4" name="Slide Number Placeholder 3"/>
          <p:cNvSpPr>
            <a:spLocks noGrp="1"/>
          </p:cNvSpPr>
          <p:nvPr>
            <p:ph type="sldNum" sz="quarter" idx="10"/>
          </p:nvPr>
        </p:nvSpPr>
        <p:spPr/>
        <p:txBody>
          <a:bodyPr/>
          <a:lstStyle/>
          <a:p>
            <a:fld id="{76C263D3-A5ED-4783-91FA-0029CC23C33F}" type="slidenum">
              <a:rPr lang="en-US" smtClean="0"/>
              <a:t>24</a:t>
            </a:fld>
            <a:endParaRPr lang="en-US"/>
          </a:p>
        </p:txBody>
      </p:sp>
    </p:spTree>
    <p:extLst>
      <p:ext uri="{BB962C8B-B14F-4D97-AF65-F5344CB8AC3E}">
        <p14:creationId xmlns:p14="http://schemas.microsoft.com/office/powerpoint/2010/main" val="1334269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Say:</a:t>
            </a:r>
          </a:p>
          <a:p>
            <a:pPr marL="171417" indent="-171417">
              <a:buFontTx/>
              <a:buChar char="-"/>
            </a:pPr>
            <a:r>
              <a:rPr lang="en-US" baseline="0" dirty="0" smtClean="0"/>
              <a:t>LOCATE  Community/District name School name , class name Teacher name, </a:t>
            </a:r>
          </a:p>
          <a:p>
            <a:pPr marL="171417" indent="-171417">
              <a:buFontTx/>
              <a:buChar char="-"/>
            </a:pPr>
            <a:r>
              <a:rPr lang="en-US" baseline="0" dirty="0" smtClean="0"/>
              <a:t>LOCATE list of students </a:t>
            </a:r>
          </a:p>
          <a:p>
            <a:pPr marL="171417" indent="-171417">
              <a:buFontTx/>
              <a:buChar char="-"/>
            </a:pPr>
            <a:r>
              <a:rPr lang="en-US" baseline="0" dirty="0" smtClean="0"/>
              <a:t>LOCATE assessment measures</a:t>
            </a:r>
          </a:p>
          <a:p>
            <a:pPr marL="171417" indent="-171417">
              <a:buFontTx/>
              <a:buChar char="-"/>
            </a:pPr>
            <a:r>
              <a:rPr lang="en-US" baseline="0" dirty="0" smtClean="0"/>
              <a:t>LOCATE launch buttons and exclude buttons</a:t>
            </a:r>
          </a:p>
        </p:txBody>
      </p:sp>
      <p:sp>
        <p:nvSpPr>
          <p:cNvPr id="4" name="Slide Number Placeholder 3"/>
          <p:cNvSpPr>
            <a:spLocks noGrp="1"/>
          </p:cNvSpPr>
          <p:nvPr>
            <p:ph type="sldNum" sz="quarter" idx="10"/>
          </p:nvPr>
        </p:nvSpPr>
        <p:spPr/>
        <p:txBody>
          <a:bodyPr/>
          <a:lstStyle/>
          <a:p>
            <a:fld id="{4E568C4A-BEDA-429E-A123-8CBE926DC062}" type="slidenum">
              <a:rPr lang="en-US" smtClean="0"/>
              <a:t>25</a:t>
            </a:fld>
            <a:endParaRPr lang="en-US"/>
          </a:p>
        </p:txBody>
      </p:sp>
    </p:spTree>
    <p:extLst>
      <p:ext uri="{BB962C8B-B14F-4D97-AF65-F5344CB8AC3E}">
        <p14:creationId xmlns:p14="http://schemas.microsoft.com/office/powerpoint/2010/main" val="263637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Assessment feedback</a:t>
            </a:r>
            <a:r>
              <a:rPr lang="en-US" baseline="0" dirty="0" smtClean="0"/>
              <a:t> / results are available immediately after assessment completion.  Clicking on the reports tab links you to multiple report options. </a:t>
            </a:r>
          </a:p>
          <a:p>
            <a:r>
              <a:rPr lang="en-US" baseline="0" dirty="0" smtClean="0"/>
              <a:t>Click the language of assessment button to switch from English to Spanish or Spanish to English. General guidance is one should assess in the language of instruction. </a:t>
            </a:r>
          </a:p>
          <a:p>
            <a:r>
              <a:rPr lang="en-US" baseline="0" dirty="0" smtClean="0"/>
              <a:t>Click on the wave and set to wave 1 , 2 or 3 on the drop down. </a:t>
            </a:r>
            <a:r>
              <a:rPr lang="en-US" sz="1200" kern="1200" baseline="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he system will remember the User’s last wave selection.</a:t>
            </a:r>
          </a:p>
          <a:p>
            <a:r>
              <a:rPr lang="en-US" sz="1200" kern="1200" dirty="0" smtClean="0">
                <a:solidFill>
                  <a:schemeClr val="tx1"/>
                </a:solidFill>
                <a:effectLst/>
                <a:latin typeface="+mn-lt"/>
                <a:ea typeface="+mn-ea"/>
                <a:cs typeface="+mn-cs"/>
              </a:rPr>
              <a:t> </a:t>
            </a:r>
          </a:p>
          <a:p>
            <a:endParaRPr lang="en-US" baseline="0" dirty="0" smtClean="0"/>
          </a:p>
        </p:txBody>
      </p:sp>
      <p:sp>
        <p:nvSpPr>
          <p:cNvPr id="4" name="Slide Number Placeholder 3"/>
          <p:cNvSpPr>
            <a:spLocks noGrp="1"/>
          </p:cNvSpPr>
          <p:nvPr>
            <p:ph type="sldNum" sz="quarter" idx="10"/>
          </p:nvPr>
        </p:nvSpPr>
        <p:spPr/>
        <p:txBody>
          <a:bodyPr/>
          <a:lstStyle/>
          <a:p>
            <a:fld id="{76C263D3-A5ED-4783-91FA-0029CC23C33F}" type="slidenum">
              <a:rPr lang="en-US" smtClean="0"/>
              <a:t>26</a:t>
            </a:fld>
            <a:endParaRPr lang="en-US"/>
          </a:p>
        </p:txBody>
      </p:sp>
    </p:spTree>
    <p:extLst>
      <p:ext uri="{BB962C8B-B14F-4D97-AF65-F5344CB8AC3E}">
        <p14:creationId xmlns:p14="http://schemas.microsoft.com/office/powerpoint/2010/main" val="41619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Say:</a:t>
            </a:r>
          </a:p>
          <a:p>
            <a:pPr marL="0" indent="0">
              <a:buFontTx/>
              <a:buNone/>
            </a:pPr>
            <a:r>
              <a:rPr lang="en-US" baseline="0" dirty="0" smtClean="0"/>
              <a:t>There are color-coded levels of understanding based on benchmarks. </a:t>
            </a:r>
          </a:p>
          <a:p>
            <a:pPr marL="0" indent="0">
              <a:buFontTx/>
              <a:buNone/>
            </a:pPr>
            <a:r>
              <a:rPr lang="en-US" baseline="0" dirty="0" smtClean="0"/>
              <a:t>(Read each item on table). </a:t>
            </a:r>
          </a:p>
          <a:p>
            <a:pPr marL="0" indent="0">
              <a:buFontTx/>
              <a:buNone/>
            </a:pPr>
            <a:r>
              <a:rPr lang="en-US" sz="1200" b="0" i="0" u="none" strike="noStrike" kern="1200" baseline="0" dirty="0" smtClean="0">
                <a:solidFill>
                  <a:schemeClr val="tx1"/>
                </a:solidFill>
                <a:latin typeface="+mn-lt"/>
                <a:ea typeface="+mn-ea"/>
                <a:cs typeface="+mn-cs"/>
              </a:rPr>
              <a:t>Say: </a:t>
            </a:r>
          </a:p>
          <a:p>
            <a:pPr marL="0" indent="0">
              <a:buFontTx/>
              <a:buNone/>
            </a:pPr>
            <a:r>
              <a:rPr lang="en-US" sz="1200" b="0" i="0" u="none" strike="noStrike" kern="1200" baseline="0" dirty="0" smtClean="0">
                <a:solidFill>
                  <a:schemeClr val="tx1"/>
                </a:solidFill>
                <a:latin typeface="+mn-lt"/>
                <a:ea typeface="+mn-ea"/>
                <a:cs typeface="+mn-cs"/>
              </a:rPr>
              <a:t>Children’s age as of September 1st is used to determine which set of cut scores (benchmarks) are examined for an individual child. For instance, in the vocabulary measure, a child assessed with the English version of C-PM who is 4 years, 2 months at the beginning of the school year would be considered to be at risk if he or she knows less than 16 words at the beginning of the year, less than 19 words during the middle of the year, or less than 22 words at the end of the year. </a:t>
            </a:r>
          </a:p>
          <a:p>
            <a:pPr marL="0" indent="0">
              <a:buFontTx/>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27</a:t>
            </a:fld>
            <a:endParaRPr lang="en-US"/>
          </a:p>
        </p:txBody>
      </p:sp>
    </p:spTree>
    <p:extLst>
      <p:ext uri="{BB962C8B-B14F-4D97-AF65-F5344CB8AC3E}">
        <p14:creationId xmlns:p14="http://schemas.microsoft.com/office/powerpoint/2010/main" val="2607122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28</a:t>
            </a:fld>
            <a:endParaRPr lang="en-US"/>
          </a:p>
        </p:txBody>
      </p:sp>
    </p:spTree>
    <p:extLst>
      <p:ext uri="{BB962C8B-B14F-4D97-AF65-F5344CB8AC3E}">
        <p14:creationId xmlns:p14="http://schemas.microsoft.com/office/powerpoint/2010/main" val="2595629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This screen will appear before all measures.  Please click</a:t>
            </a:r>
            <a:r>
              <a:rPr lang="en-US" baseline="0" dirty="0" smtClean="0"/>
              <a:t> “start” to proceed with the assessment.</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29</a:t>
            </a:fld>
            <a:endParaRPr lang="en-US"/>
          </a:p>
        </p:txBody>
      </p:sp>
    </p:spTree>
    <p:extLst>
      <p:ext uri="{BB962C8B-B14F-4D97-AF65-F5344CB8AC3E}">
        <p14:creationId xmlns:p14="http://schemas.microsoft.com/office/powerpoint/2010/main" val="154150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Trainer says:</a:t>
            </a:r>
            <a:endParaRPr lang="en-US" b="1" baseline="0" dirty="0" smtClean="0"/>
          </a:p>
          <a:p>
            <a:endParaRPr lang="en-US" dirty="0" smtClean="0"/>
          </a:p>
          <a:p>
            <a:r>
              <a:rPr lang="en-US" dirty="0" smtClean="0"/>
              <a:t>Systematically</a:t>
            </a:r>
            <a:r>
              <a:rPr lang="en-US" baseline="0" dirty="0" smtClean="0"/>
              <a:t> monitoring children’s progress plays an important role in showing us what a child already knows and understands.  When you use progress monitoring tools that give you immediate feedback</a:t>
            </a:r>
            <a:r>
              <a:rPr lang="en-US" baseline="0" dirty="0" smtClean="0">
                <a:solidFill>
                  <a:srgbClr val="FF0000"/>
                </a:solidFill>
              </a:rPr>
              <a:t>,  </a:t>
            </a:r>
            <a:r>
              <a:rPr lang="en-US" baseline="0" dirty="0" smtClean="0"/>
              <a:t>you can ensure that all children benefit from classroom instruction.  Based on child progress monitoring and assessment reports, you can provide high quality, intensive instruction that has been designed specifically for individual children.</a:t>
            </a:r>
          </a:p>
          <a:p>
            <a:r>
              <a:rPr lang="en-US" b="1" baseline="0" dirty="0" smtClean="0"/>
              <a:t> Click </a:t>
            </a:r>
          </a:p>
          <a:p>
            <a:r>
              <a:rPr lang="en-US" baseline="0" dirty="0" smtClean="0"/>
              <a:t>When we use progress monitoring, we can:</a:t>
            </a:r>
          </a:p>
          <a:p>
            <a:endParaRPr lang="en-US" baseline="0" dirty="0" smtClean="0"/>
          </a:p>
          <a:p>
            <a:r>
              <a:rPr lang="en-US" baseline="0" dirty="0" smtClean="0"/>
              <a:t>(Read slide)</a:t>
            </a:r>
            <a:endParaRPr lang="en-US" dirty="0"/>
          </a:p>
        </p:txBody>
      </p:sp>
      <p:sp>
        <p:nvSpPr>
          <p:cNvPr id="4" name="Slide Number Placeholder 3"/>
          <p:cNvSpPr>
            <a:spLocks noGrp="1"/>
          </p:cNvSpPr>
          <p:nvPr>
            <p:ph type="sldNum" sz="quarter" idx="10"/>
          </p:nvPr>
        </p:nvSpPr>
        <p:spPr/>
        <p:txBody>
          <a:bodyPr/>
          <a:lstStyle/>
          <a:p>
            <a:fld id="{530C4F35-4BC7-4968-B303-2DEAD78B3315}" type="slidenum">
              <a:rPr lang="en-US" smtClean="0"/>
              <a:t>3</a:t>
            </a:fld>
            <a:endParaRPr lang="en-US" dirty="0"/>
          </a:p>
        </p:txBody>
      </p:sp>
    </p:spTree>
    <p:extLst>
      <p:ext uri="{BB962C8B-B14F-4D97-AF65-F5344CB8AC3E}">
        <p14:creationId xmlns:p14="http://schemas.microsoft.com/office/powerpoint/2010/main" val="658722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4">
              <a:defRPr/>
            </a:pPr>
            <a:r>
              <a:rPr lang="en-US" dirty="0" smtClean="0"/>
              <a:t>SAY:</a:t>
            </a:r>
          </a:p>
          <a:p>
            <a:pPr defTabSz="914274">
              <a:defRPr/>
            </a:pPr>
            <a:r>
              <a:rPr lang="en-US" dirty="0" smtClean="0"/>
              <a:t>This is a 60-second timed assessment that provides a snapshot of what a child knows at that given time.</a:t>
            </a:r>
          </a:p>
          <a:p>
            <a:pPr defTabSz="914274">
              <a:defRPr/>
            </a:pPr>
            <a:r>
              <a:rPr lang="en-US" dirty="0" smtClean="0"/>
              <a:t>Explain</a:t>
            </a:r>
            <a:r>
              <a:rPr lang="en-US" baseline="0" dirty="0" smtClean="0"/>
              <a:t> automaticity:</a:t>
            </a:r>
          </a:p>
          <a:p>
            <a:pPr defTabSz="914274">
              <a:defRPr/>
            </a:pPr>
            <a:r>
              <a:rPr lang="en-US" dirty="0" smtClean="0"/>
              <a:t>Letter knowledge, phonological awareness skills, and general language abilities are some of the key building blocks of early reading skills (i.e., what some refer to as “the big three of reading of early reading”). Research has indicated that the automaticity of letter recall is important for reading skills. For early readers this means that letter shapes have letter names and “….these associations need to be overlearned in order to support later rapid fluent letter reading that leads to word reading accuracy, word reading fluency, and reading comprehension.” (The International Dyslexia Association quarterly newsletter, Perspectives, Winter 2003, pages 27 - 31, by Graham F. </a:t>
            </a:r>
            <a:r>
              <a:rPr lang="en-US" dirty="0" err="1" smtClean="0"/>
              <a:t>Neuhaus</a:t>
            </a:r>
            <a:r>
              <a:rPr lang="en-US" dirty="0" smtClean="0"/>
              <a:t>) The CIRCLE Progress Monitoring was developed to evaluate a child’s ability to name letters within a time sensitive format that would provide a measure of automaticity or speed of recall. This was accomplished in the Rapid Letter Naming task by introducing a time component. Specifically, the subtest evaluates the number of upper and lower case letters that a child can name in 60 seconds. In electronic administrations (e.g., laptop, desktop, netbook) the timing demands are controlled by the technology, making the task significantly less cumbersome to administer as compared to paper and pencil administrations. </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30</a:t>
            </a:fld>
            <a:endParaRPr lang="en-US"/>
          </a:p>
        </p:txBody>
      </p:sp>
    </p:spTree>
    <p:extLst>
      <p:ext uri="{BB962C8B-B14F-4D97-AF65-F5344CB8AC3E}">
        <p14:creationId xmlns:p14="http://schemas.microsoft.com/office/powerpoint/2010/main" val="4080694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p>
          <a:p>
            <a:r>
              <a:rPr lang="en-US" dirty="0" smtClean="0"/>
              <a:t>The first screen</a:t>
            </a:r>
            <a:r>
              <a:rPr lang="en-US" baseline="0" dirty="0" smtClean="0"/>
              <a:t> that appears after “start” provides information on how the measure will appear and any preparations prior to assessment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31</a:t>
            </a:fld>
            <a:endParaRPr lang="en-US"/>
          </a:p>
        </p:txBody>
      </p:sp>
    </p:spTree>
    <p:extLst>
      <p:ext uri="{BB962C8B-B14F-4D97-AF65-F5344CB8AC3E}">
        <p14:creationId xmlns:p14="http://schemas.microsoft.com/office/powerpoint/2010/main" val="567212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The</a:t>
            </a:r>
            <a:r>
              <a:rPr lang="en-US" baseline="0" dirty="0" smtClean="0"/>
              <a:t> next screen provides specific instructions to the assessor on exactly what to say to the student. It is important to stick to the script to ensure the student is not coached or given additional information that would influence the assessment results.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32</a:t>
            </a:fld>
            <a:endParaRPr lang="en-US"/>
          </a:p>
        </p:txBody>
      </p:sp>
    </p:spTree>
    <p:extLst>
      <p:ext uri="{BB962C8B-B14F-4D97-AF65-F5344CB8AC3E}">
        <p14:creationId xmlns:p14="http://schemas.microsoft.com/office/powerpoint/2010/main" val="3271904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notes on the right side of the slide.</a:t>
            </a:r>
          </a:p>
          <a:p>
            <a:r>
              <a:rPr lang="en-US" dirty="0" smtClean="0"/>
              <a:t>Say:</a:t>
            </a:r>
          </a:p>
          <a:p>
            <a:r>
              <a:rPr lang="en-US" dirty="0" smtClean="0"/>
              <a:t>The letters</a:t>
            </a:r>
            <a:r>
              <a:rPr lang="en-US" baseline="0" dirty="0" smtClean="0"/>
              <a:t> appear randomized but are the same order each subsequent assessment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33</a:t>
            </a:fld>
            <a:endParaRPr lang="en-US"/>
          </a:p>
        </p:txBody>
      </p:sp>
    </p:spTree>
    <p:extLst>
      <p:ext uri="{BB962C8B-B14F-4D97-AF65-F5344CB8AC3E}">
        <p14:creationId xmlns:p14="http://schemas.microsoft.com/office/powerpoint/2010/main" val="473550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There is a closing screen after each assessment is</a:t>
            </a:r>
            <a:r>
              <a:rPr lang="en-US" baseline="0" dirty="0" smtClean="0"/>
              <a:t> completed.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34</a:t>
            </a:fld>
            <a:endParaRPr lang="en-US"/>
          </a:p>
        </p:txBody>
      </p:sp>
    </p:spTree>
    <p:extLst>
      <p:ext uri="{BB962C8B-B14F-4D97-AF65-F5344CB8AC3E}">
        <p14:creationId xmlns:p14="http://schemas.microsoft.com/office/powerpoint/2010/main" val="6997841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a:t>
            </a:r>
            <a:r>
              <a:rPr lang="en-US" baseline="0" dirty="0" smtClean="0"/>
              <a:t> each feature and explain:</a:t>
            </a:r>
          </a:p>
          <a:p>
            <a:r>
              <a:rPr lang="en-US" b="1" dirty="0" smtClean="0"/>
              <a:t>Student</a:t>
            </a:r>
            <a:r>
              <a:rPr lang="en-US" b="1" baseline="0" dirty="0" smtClean="0"/>
              <a:t> score- </a:t>
            </a:r>
            <a:r>
              <a:rPr lang="en-US" baseline="0" dirty="0" smtClean="0"/>
              <a:t>this indicates how many correct responses of the total were answered correctly. </a:t>
            </a:r>
          </a:p>
          <a:p>
            <a:r>
              <a:rPr lang="en-US" baseline="0" dirty="0" smtClean="0"/>
              <a:t> </a:t>
            </a:r>
          </a:p>
          <a:p>
            <a:r>
              <a:rPr lang="en-US" baseline="0" dirty="0" smtClean="0"/>
              <a:t>Clicking </a:t>
            </a:r>
            <a:r>
              <a:rPr lang="en-US" b="1" baseline="0" dirty="0" smtClean="0"/>
              <a:t>done</a:t>
            </a:r>
            <a:r>
              <a:rPr lang="en-US" baseline="0" dirty="0" smtClean="0"/>
              <a:t> will advance to the next assessment selected. </a:t>
            </a:r>
            <a:endParaRPr lang="en-US" dirty="0" smtClean="0"/>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35</a:t>
            </a:fld>
            <a:endParaRPr lang="en-US"/>
          </a:p>
        </p:txBody>
      </p:sp>
    </p:spTree>
    <p:extLst>
      <p:ext uri="{BB962C8B-B14F-4D97-AF65-F5344CB8AC3E}">
        <p14:creationId xmlns:p14="http://schemas.microsoft.com/office/powerpoint/2010/main" val="2103297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This process is consistent</a:t>
            </a:r>
            <a:r>
              <a:rPr lang="en-US" baseline="0" dirty="0" smtClean="0"/>
              <a:t> will all measure types.</a:t>
            </a:r>
          </a:p>
          <a:p>
            <a:r>
              <a:rPr lang="en-US" baseline="0" dirty="0" smtClean="0"/>
              <a:t>(Read notes on left side of screen). </a:t>
            </a:r>
          </a:p>
          <a:p>
            <a:r>
              <a:rPr lang="en-US" baseline="0" dirty="0" smtClean="0"/>
              <a:t>SAY:</a:t>
            </a:r>
          </a:p>
          <a:p>
            <a:r>
              <a:rPr lang="en-US" baseline="0" dirty="0" smtClean="0"/>
              <a:t>You may also want to invalidate if the student is completely inattentive, i.e., distressed, sick etc. or an interference such as a fire drill or emergency distraction prevents you from proceeding. </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36</a:t>
            </a:fld>
            <a:endParaRPr lang="en-US"/>
          </a:p>
        </p:txBody>
      </p:sp>
    </p:spTree>
    <p:extLst>
      <p:ext uri="{BB962C8B-B14F-4D97-AF65-F5344CB8AC3E}">
        <p14:creationId xmlns:p14="http://schemas.microsoft.com/office/powerpoint/2010/main" val="250133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37</a:t>
            </a:fld>
            <a:endParaRPr lang="en-US"/>
          </a:p>
        </p:txBody>
      </p:sp>
    </p:spTree>
    <p:extLst>
      <p:ext uri="{BB962C8B-B14F-4D97-AF65-F5344CB8AC3E}">
        <p14:creationId xmlns:p14="http://schemas.microsoft.com/office/powerpoint/2010/main" val="1107860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once you click “done,” you can view results but the teacher can no longer invalidate the assessment. Community or District Administrators  with Community District user roles can invalidate a measure if need. This might be in the case of a teacher having assessed the wrong student. </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38</a:t>
            </a:fld>
            <a:endParaRPr lang="en-US"/>
          </a:p>
        </p:txBody>
      </p:sp>
    </p:spTree>
    <p:extLst>
      <p:ext uri="{BB962C8B-B14F-4D97-AF65-F5344CB8AC3E}">
        <p14:creationId xmlns:p14="http://schemas.microsoft.com/office/powerpoint/2010/main" val="885943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Read slide</a:t>
            </a:r>
          </a:p>
          <a:p>
            <a:r>
              <a:rPr lang="en-US" sz="1200" b="0" i="0" u="none" strike="noStrike" kern="1200" baseline="0" dirty="0" smtClean="0">
                <a:solidFill>
                  <a:schemeClr val="tx1"/>
                </a:solidFill>
                <a:latin typeface="+mn-lt"/>
                <a:ea typeface="+mn-ea"/>
                <a:cs typeface="+mn-cs"/>
              </a:rPr>
              <a:t>Say:</a:t>
            </a:r>
          </a:p>
          <a:p>
            <a:r>
              <a:rPr lang="en-US" sz="1200" b="0" i="0" u="none" strike="noStrike" kern="1200" baseline="0" dirty="0" smtClean="0">
                <a:solidFill>
                  <a:schemeClr val="tx1"/>
                </a:solidFill>
                <a:latin typeface="+mn-lt"/>
                <a:ea typeface="+mn-ea"/>
                <a:cs typeface="+mn-cs"/>
              </a:rPr>
              <a:t>The Rapid Vocabulary Naming subtest utilizes procedures that are very similar to those for the Rapid Letter Naming subtest of CIRCLE Progress Monitoring. Specifically, children’s vocabulary knowledge is evaluated within a timed format (i.e., 60 seconds of stimulus time). The images that children are asked to name were derived from evaluation of vocabulary words within multiple pre-Kindergarten curricula. While some of the words might be considered to be more difficult for 4 year old children to identify, items were included that mapped onto content presented in commercially available curricula. Unlike the Rapid Letter Naming subtest, there are three separate sets of vocabulary items with 55 pictures in each. Pictures are randomly shown and are in ranges of easy, medium and harder difficulty. </a:t>
            </a:r>
            <a:endParaRPr lang="en-US" b="0" baseline="0" dirty="0" smtClean="0"/>
          </a:p>
          <a:p>
            <a:r>
              <a:rPr lang="en-US" b="0" baseline="0" dirty="0" smtClean="0"/>
              <a:t>The vocabulary pictures are black and white.</a:t>
            </a:r>
          </a:p>
          <a:p>
            <a:r>
              <a:rPr lang="en-US" b="0" baseline="0" dirty="0" smtClean="0"/>
              <a:t>A complete list of acceptable responses for both English and Spanish words is found on the resources page.</a:t>
            </a:r>
          </a:p>
          <a:p>
            <a:r>
              <a:rPr lang="en-US" sz="1200" b="0" i="0" u="none" strike="noStrike" kern="1200" baseline="0" dirty="0" smtClean="0">
                <a:solidFill>
                  <a:schemeClr val="tx1"/>
                </a:solidFill>
                <a:latin typeface="+mn-lt"/>
                <a:ea typeface="+mn-ea"/>
                <a:cs typeface="+mn-cs"/>
              </a:rPr>
              <a:t>The Rapid Vocabulary Naming subtest does accept multiple forms of a word as correct (e.g., for a picture of a man running, correct responses could include run, running, or runner). In addition, children should not be penalized for poor articulation (e.g., “</a:t>
            </a:r>
            <a:r>
              <a:rPr lang="en-US" sz="1200" b="0" i="0" u="none" strike="noStrike" kern="1200" baseline="0" dirty="0" err="1" smtClean="0">
                <a:solidFill>
                  <a:schemeClr val="tx1"/>
                </a:solidFill>
                <a:latin typeface="+mn-lt"/>
                <a:ea typeface="+mn-ea"/>
                <a:cs typeface="+mn-cs"/>
              </a:rPr>
              <a:t>lawnmober</a:t>
            </a:r>
            <a:r>
              <a:rPr lang="en-US" sz="1200" b="0" i="0" u="none" strike="noStrike" kern="1200" baseline="0" dirty="0" smtClean="0">
                <a:solidFill>
                  <a:schemeClr val="tx1"/>
                </a:solidFill>
                <a:latin typeface="+mn-lt"/>
                <a:ea typeface="+mn-ea"/>
                <a:cs typeface="+mn-cs"/>
              </a:rPr>
              <a:t>” is said for lawnmower or “</a:t>
            </a:r>
            <a:r>
              <a:rPr lang="en-US" sz="1200" b="0" i="0" u="none" strike="noStrike" kern="1200" baseline="0" dirty="0" err="1" smtClean="0">
                <a:solidFill>
                  <a:schemeClr val="tx1"/>
                </a:solidFill>
                <a:latin typeface="+mn-lt"/>
                <a:ea typeface="+mn-ea"/>
                <a:cs typeface="+mn-cs"/>
              </a:rPr>
              <a:t>ippopotamus</a:t>
            </a:r>
            <a:r>
              <a:rPr lang="en-US" sz="1200" b="0" i="0" u="none" strike="noStrike" kern="1200" baseline="0" dirty="0" smtClean="0">
                <a:solidFill>
                  <a:schemeClr val="tx1"/>
                </a:solidFill>
                <a:latin typeface="+mn-lt"/>
                <a:ea typeface="+mn-ea"/>
                <a:cs typeface="+mn-cs"/>
              </a:rPr>
              <a:t>” is said for hippopotamus). This rule was adopted due to the fact that articulation errors are fairly common in young children. A general guideline in terms of pronunciation can be stated as follows: Give credit for the item if another reasonable person would easily be able to decipher that the child was correctly identifying the picture. </a:t>
            </a:r>
            <a:endParaRPr lang="en-US" b="0" dirty="0"/>
          </a:p>
        </p:txBody>
      </p:sp>
      <p:sp>
        <p:nvSpPr>
          <p:cNvPr id="4" name="Slide Number Placeholder 3"/>
          <p:cNvSpPr>
            <a:spLocks noGrp="1"/>
          </p:cNvSpPr>
          <p:nvPr>
            <p:ph type="sldNum" sz="quarter" idx="10"/>
          </p:nvPr>
        </p:nvSpPr>
        <p:spPr/>
        <p:txBody>
          <a:bodyPr/>
          <a:lstStyle/>
          <a:p>
            <a:fld id="{76C263D3-A5ED-4783-91FA-0029CC23C33F}" type="slidenum">
              <a:rPr lang="en-US" smtClean="0"/>
              <a:t>39</a:t>
            </a:fld>
            <a:endParaRPr lang="en-US"/>
          </a:p>
        </p:txBody>
      </p:sp>
    </p:spTree>
    <p:extLst>
      <p:ext uri="{BB962C8B-B14F-4D97-AF65-F5344CB8AC3E}">
        <p14:creationId xmlns:p14="http://schemas.microsoft.com/office/powerpoint/2010/main" val="15357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3948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scoresheets</a:t>
            </a:r>
            <a:r>
              <a:rPr lang="en-US" baseline="0" dirty="0" smtClean="0"/>
              <a:t> available for each wave administration of the vocabulary (both in </a:t>
            </a:r>
            <a:r>
              <a:rPr lang="en-US" baseline="0" dirty="0" err="1" smtClean="0"/>
              <a:t>Eng</a:t>
            </a:r>
            <a:r>
              <a:rPr lang="en-US" baseline="0" dirty="0" smtClean="0"/>
              <a:t> and Span) that list acceptable responses. These score sheets along with other resources such as the story retell response record can be found under the Training and Support tab on the dashboard.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40</a:t>
            </a:fld>
            <a:endParaRPr lang="en-US"/>
          </a:p>
        </p:txBody>
      </p:sp>
    </p:spTree>
    <p:extLst>
      <p:ext uri="{BB962C8B-B14F-4D97-AF65-F5344CB8AC3E}">
        <p14:creationId xmlns:p14="http://schemas.microsoft.com/office/powerpoint/2010/main" val="2474191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These are the initial instructions for the</a:t>
            </a:r>
            <a:r>
              <a:rPr lang="en-US" baseline="0" dirty="0" smtClean="0"/>
              <a:t> student as read by the assessor. </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41</a:t>
            </a:fld>
            <a:endParaRPr lang="en-US"/>
          </a:p>
        </p:txBody>
      </p:sp>
    </p:spTree>
    <p:extLst>
      <p:ext uri="{BB962C8B-B14F-4D97-AF65-F5344CB8AC3E}">
        <p14:creationId xmlns:p14="http://schemas.microsoft.com/office/powerpoint/2010/main" val="1497199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a:t>
            </a:r>
            <a:r>
              <a:rPr lang="en-US" baseline="0" dirty="0" smtClean="0"/>
              <a:t> untimed warm-up items.</a:t>
            </a:r>
          </a:p>
          <a:p>
            <a:r>
              <a:rPr lang="en-US" baseline="0" dirty="0" smtClean="0"/>
              <a:t>-Click blue for “incorrect”</a:t>
            </a:r>
          </a:p>
          <a:p>
            <a:r>
              <a:rPr lang="en-US" baseline="0" dirty="0" smtClean="0"/>
              <a:t>-Click purple for “correct”</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42</a:t>
            </a:fld>
            <a:endParaRPr lang="en-US"/>
          </a:p>
        </p:txBody>
      </p:sp>
    </p:spTree>
    <p:extLst>
      <p:ext uri="{BB962C8B-B14F-4D97-AF65-F5344CB8AC3E}">
        <p14:creationId xmlns:p14="http://schemas.microsoft.com/office/powerpoint/2010/main" val="3942624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instructions for student.</a:t>
            </a:r>
          </a:p>
          <a:p>
            <a:r>
              <a:rPr lang="en-US" dirty="0" smtClean="0"/>
              <a:t>-Click “next” to launch the</a:t>
            </a:r>
            <a:r>
              <a:rPr lang="en-US" baseline="0" dirty="0" smtClean="0"/>
              <a:t> timed assessment.</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43</a:t>
            </a:fld>
            <a:endParaRPr lang="en-US"/>
          </a:p>
        </p:txBody>
      </p:sp>
    </p:spTree>
    <p:extLst>
      <p:ext uri="{BB962C8B-B14F-4D97-AF65-F5344CB8AC3E}">
        <p14:creationId xmlns:p14="http://schemas.microsoft.com/office/powerpoint/2010/main" val="938448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Say:</a:t>
            </a:r>
          </a:p>
          <a:p>
            <a:r>
              <a:rPr lang="en-US" sz="1200" b="0" i="0" u="none" strike="noStrike" kern="1200" baseline="0" dirty="0" smtClean="0">
                <a:solidFill>
                  <a:schemeClr val="tx1"/>
                </a:solidFill>
                <a:latin typeface="+mn-lt"/>
                <a:ea typeface="+mn-ea"/>
                <a:cs typeface="+mn-cs"/>
              </a:rPr>
              <a:t>advance to the next screen when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 the child correctly labels a picture</a:t>
            </a:r>
          </a:p>
          <a:p>
            <a:r>
              <a:rPr lang="en-US" sz="1200" b="0" i="0" u="none" strike="noStrike" kern="1200" baseline="0" dirty="0" smtClean="0">
                <a:solidFill>
                  <a:schemeClr val="tx1"/>
                </a:solidFill>
                <a:latin typeface="+mn-lt"/>
                <a:ea typeface="+mn-ea"/>
                <a:cs typeface="+mn-cs"/>
              </a:rPr>
              <a:t>• If the child says “I don’t know” </a:t>
            </a:r>
          </a:p>
          <a:p>
            <a:r>
              <a:rPr lang="en-US" sz="1200" b="0" i="0" u="none" strike="noStrike" kern="1200" baseline="0" dirty="0" smtClean="0">
                <a:solidFill>
                  <a:schemeClr val="tx1"/>
                </a:solidFill>
                <a:latin typeface="+mn-lt"/>
                <a:ea typeface="+mn-ea"/>
                <a:cs typeface="+mn-cs"/>
              </a:rPr>
              <a:t>• If the child provides an incorrect response </a:t>
            </a:r>
          </a:p>
          <a:p>
            <a:r>
              <a:rPr lang="en-US" sz="1200" b="0" i="0" u="none" strike="noStrike" kern="1200" baseline="0" dirty="0" smtClean="0">
                <a:solidFill>
                  <a:schemeClr val="tx1"/>
                </a:solidFill>
                <a:latin typeface="+mn-lt"/>
                <a:ea typeface="+mn-ea"/>
                <a:cs typeface="+mn-cs"/>
              </a:rPr>
              <a:t>• If 3 seconds elapse (auto advances)</a:t>
            </a:r>
          </a:p>
          <a:p>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44</a:t>
            </a:fld>
            <a:endParaRPr lang="en-US"/>
          </a:p>
        </p:txBody>
      </p:sp>
    </p:spTree>
    <p:extLst>
      <p:ext uri="{BB962C8B-B14F-4D97-AF65-F5344CB8AC3E}">
        <p14:creationId xmlns:p14="http://schemas.microsoft.com/office/powerpoint/2010/main" val="2107112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45</a:t>
            </a:fld>
            <a:endParaRPr lang="en-US"/>
          </a:p>
        </p:txBody>
      </p:sp>
    </p:spTree>
    <p:extLst>
      <p:ext uri="{BB962C8B-B14F-4D97-AF65-F5344CB8AC3E}">
        <p14:creationId xmlns:p14="http://schemas.microsoft.com/office/powerpoint/2010/main" val="1069661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Results are shown at</a:t>
            </a:r>
            <a:r>
              <a:rPr lang="en-US" baseline="0" dirty="0" smtClean="0"/>
              <a:t> the conclusion. There is an option to invalidate the entire assessment before proceeding. Otherwise the assessment is retained as complete. The assessor can add typed comments to the assessment by clicking on the Comment button. Comments are recorded at the bottom of the page. </a:t>
            </a:r>
            <a:endParaRPr lang="en-US" dirty="0" smtClean="0"/>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46</a:t>
            </a:fld>
            <a:endParaRPr lang="en-US"/>
          </a:p>
        </p:txBody>
      </p:sp>
    </p:spTree>
    <p:extLst>
      <p:ext uri="{BB962C8B-B14F-4D97-AF65-F5344CB8AC3E}">
        <p14:creationId xmlns:p14="http://schemas.microsoft.com/office/powerpoint/2010/main" val="3886227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Video-Discuss concerns from</a:t>
            </a:r>
            <a:r>
              <a:rPr lang="en-US" baseline="0" dirty="0" smtClean="0"/>
              <a:t> video assessment….</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47</a:t>
            </a:fld>
            <a:endParaRPr lang="en-US"/>
          </a:p>
        </p:txBody>
      </p:sp>
    </p:spTree>
    <p:extLst>
      <p:ext uri="{BB962C8B-B14F-4D97-AF65-F5344CB8AC3E}">
        <p14:creationId xmlns:p14="http://schemas.microsoft.com/office/powerpoint/2010/main" val="2560268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with groups</a:t>
            </a:r>
            <a:r>
              <a:rPr lang="en-US" baseline="0" dirty="0" smtClean="0"/>
              <a:t> address any issues as they practice the assessment in Vocabulary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Note: Participants may discuss afterwards if on an on-line discussion</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48</a:t>
            </a:fld>
            <a:endParaRPr lang="en-US"/>
          </a:p>
        </p:txBody>
      </p:sp>
    </p:spTree>
    <p:extLst>
      <p:ext uri="{BB962C8B-B14F-4D97-AF65-F5344CB8AC3E}">
        <p14:creationId xmlns:p14="http://schemas.microsoft.com/office/powerpoint/2010/main" val="2609013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Phonological Awareness is the ability to detect the sounds in language without thinking about the meaning of what is said.  It is considered a precursor to phonics and is a skill that is needed to learn phonics.  In the Progress Monitoring Assessment, Phonological Awareness gauges a child’s understanding of how the sounds of spoken language can be segmented, combined and manipulated. ---</a:t>
            </a:r>
            <a:r>
              <a:rPr lang="en-US" baseline="0" dirty="0" smtClean="0"/>
              <a:t> Reminder that students should not see the screen for this assessment.</a:t>
            </a:r>
            <a:endParaRPr lang="en-US" dirty="0" smtClean="0"/>
          </a:p>
          <a:p>
            <a:endParaRPr lang="en-US" dirty="0" smtClean="0"/>
          </a:p>
          <a:p>
            <a:r>
              <a:rPr lang="en-US" dirty="0" smtClean="0"/>
              <a:t>Read the slide. </a:t>
            </a:r>
          </a:p>
          <a:p>
            <a:endParaRPr lang="en-US" dirty="0" smtClean="0"/>
          </a:p>
          <a:p>
            <a:r>
              <a:rPr lang="en-US" dirty="0" smtClean="0"/>
              <a:t>** Onset/Rime is only administered to English speaking students.  Spanish speaking students are exempt from this portion of the assessment. </a:t>
            </a:r>
          </a:p>
          <a:p>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49</a:t>
            </a:fld>
            <a:endParaRPr lang="en-US"/>
          </a:p>
        </p:txBody>
      </p:sp>
    </p:spTree>
    <p:extLst>
      <p:ext uri="{BB962C8B-B14F-4D97-AF65-F5344CB8AC3E}">
        <p14:creationId xmlns:p14="http://schemas.microsoft.com/office/powerpoint/2010/main" val="13190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Show slide</a:t>
            </a:r>
          </a:p>
          <a:p>
            <a:r>
              <a:rPr lang="en-US" baseline="0" dirty="0" smtClean="0"/>
              <a:t>Say: </a:t>
            </a:r>
            <a:r>
              <a:rPr lang="en-US" sz="1200" kern="1200" dirty="0" smtClean="0">
                <a:solidFill>
                  <a:schemeClr val="tx1"/>
                </a:solidFill>
                <a:effectLst/>
                <a:latin typeface="+mn-lt"/>
                <a:ea typeface="+mn-ea"/>
                <a:cs typeface="+mn-cs"/>
              </a:rPr>
              <a:t>The CIRCLE Assessment was designed to be used as a progress monitoring system within early childhood education settings (e.g., Head Start, Public School Pre-Kindergarten Programs and Childcare) for children ages 3.0 years through age 4 (4 years, 11 months). Current psychometric analyses focus on these age ranges.</a:t>
            </a:r>
            <a:r>
              <a:rPr lang="en-US" sz="1200" kern="1200" baseline="0" dirty="0" smtClean="0">
                <a:solidFill>
                  <a:schemeClr val="tx1"/>
                </a:solidFill>
                <a:effectLst/>
                <a:latin typeface="+mn-lt"/>
                <a:ea typeface="+mn-ea"/>
                <a:cs typeface="+mn-cs"/>
              </a:rPr>
              <a:t> </a:t>
            </a:r>
            <a:r>
              <a:rPr lang="en-US" baseline="0" dirty="0" smtClean="0"/>
              <a:t>CIRCLE </a:t>
            </a:r>
            <a:r>
              <a:rPr lang="en-US" dirty="0" smtClean="0"/>
              <a:t>Progress Monitoring </a:t>
            </a:r>
            <a:r>
              <a:rPr lang="en-US" baseline="0" dirty="0" smtClean="0"/>
              <a:t>is a formal assessment that provides immediate feedback. Results are on the screen.</a:t>
            </a:r>
          </a:p>
          <a:p>
            <a:r>
              <a:rPr lang="en-US" baseline="0" dirty="0" smtClean="0"/>
              <a:t>Teachers, coaches, parents and administrators can all partner together to use the data to inform instruction. </a:t>
            </a:r>
          </a:p>
          <a:p>
            <a:r>
              <a:rPr lang="en-US" baseline="0" dirty="0" smtClean="0"/>
              <a:t>Making sound decisions for instruction based on data is not only wise but standard practice.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29E83E3-9594-43EB-B0FD-AEA515DAADC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36158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Say:</a:t>
            </a:r>
          </a:p>
          <a:p>
            <a:r>
              <a:rPr lang="en-US" sz="1200" b="0" i="0" u="none" strike="noStrike" kern="1200" baseline="0" dirty="0" smtClean="0">
                <a:solidFill>
                  <a:schemeClr val="tx1"/>
                </a:solidFill>
                <a:latin typeface="+mn-lt"/>
                <a:ea typeface="+mn-ea"/>
                <a:cs typeface="+mn-cs"/>
              </a:rPr>
              <a:t>The Phonological Awareness (PA) measure consists of seven total subtasks used to assess a child’s understanding of sound in either English.  In the Spanish assessment there are 6 subtasks because there is no Onset Rime. </a:t>
            </a:r>
          </a:p>
          <a:p>
            <a:r>
              <a:rPr lang="en-US" sz="1200" b="0" i="0" u="none" strike="noStrike" kern="1200" baseline="0" dirty="0" smtClean="0">
                <a:solidFill>
                  <a:schemeClr val="tx1"/>
                </a:solidFill>
                <a:latin typeface="+mn-lt"/>
                <a:ea typeface="+mn-ea"/>
                <a:cs typeface="+mn-cs"/>
              </a:rPr>
              <a:t>Currently, a composite PA score is established from the following four subtasks only (core tasks): Syllabication, onset-rime, Alliteration and Rhyming 1 (receptive). </a:t>
            </a:r>
          </a:p>
          <a:p>
            <a:r>
              <a:rPr lang="en-US" sz="1200" b="0" i="0" u="none" strike="noStrike" kern="1200" baseline="0" dirty="0" smtClean="0">
                <a:solidFill>
                  <a:schemeClr val="tx1"/>
                </a:solidFill>
                <a:latin typeface="+mn-lt"/>
                <a:ea typeface="+mn-ea"/>
                <a:cs typeface="+mn-cs"/>
              </a:rPr>
              <a:t>The remaining three subtasks are optional for teachers (i.e., they are not used when establishing the composite PA score). The Listening and Words in a Sentence tasks may be helpful when assessing students who demonstrate a lower level of skill on the core tasks listed above. Rhyming 2 (expressive) may be useful for students who demonstrate a higher level of skill on the core tasks. </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50</a:t>
            </a:fld>
            <a:endParaRPr lang="en-US"/>
          </a:p>
        </p:txBody>
      </p:sp>
    </p:spTree>
    <p:extLst>
      <p:ext uri="{BB962C8B-B14F-4D97-AF65-F5344CB8AC3E}">
        <p14:creationId xmlns:p14="http://schemas.microsoft.com/office/powerpoint/2010/main" val="1705374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notes on the right side of slide.</a:t>
            </a:r>
            <a:r>
              <a:rPr lang="en-US" baseline="0" dirty="0" smtClean="0"/>
              <a:t> </a:t>
            </a:r>
          </a:p>
        </p:txBody>
      </p:sp>
      <p:sp>
        <p:nvSpPr>
          <p:cNvPr id="4" name="Slide Number Placeholder 3"/>
          <p:cNvSpPr>
            <a:spLocks noGrp="1"/>
          </p:cNvSpPr>
          <p:nvPr>
            <p:ph type="sldNum" sz="quarter" idx="10"/>
          </p:nvPr>
        </p:nvSpPr>
        <p:spPr/>
        <p:txBody>
          <a:bodyPr/>
          <a:lstStyle/>
          <a:p>
            <a:fld id="{4E568C4A-BEDA-429E-A123-8CBE926DC062}" type="slidenum">
              <a:rPr lang="en-US" smtClean="0"/>
              <a:t>51</a:t>
            </a:fld>
            <a:endParaRPr lang="en-US"/>
          </a:p>
        </p:txBody>
      </p:sp>
    </p:spTree>
    <p:extLst>
      <p:ext uri="{BB962C8B-B14F-4D97-AF65-F5344CB8AC3E}">
        <p14:creationId xmlns:p14="http://schemas.microsoft.com/office/powerpoint/2010/main" val="1957073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This results screen shows</a:t>
            </a:r>
            <a:r>
              <a:rPr lang="en-US" baseline="0" dirty="0" smtClean="0"/>
              <a:t> all of the items the child responded within the  administration. Correct scored are indicted with a “1” incorrect responses (or elapsed item with no response) is indicated with a “0”</a:t>
            </a:r>
            <a:endParaRPr lang="en-US" dirty="0" smtClean="0"/>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52</a:t>
            </a:fld>
            <a:endParaRPr lang="en-US"/>
          </a:p>
        </p:txBody>
      </p:sp>
    </p:spTree>
    <p:extLst>
      <p:ext uri="{BB962C8B-B14F-4D97-AF65-F5344CB8AC3E}">
        <p14:creationId xmlns:p14="http://schemas.microsoft.com/office/powerpoint/2010/main" val="2259635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with the Listening component of Phonological Awareness.</a:t>
            </a:r>
            <a:r>
              <a:rPr lang="en-US" baseline="0" dirty="0" smtClean="0"/>
              <a:t>-View video, pause after assessment to allow teacher an opportunity to log into the system and conduct the Listening Assessment under Phonological Awareness as they watch the video and record same responses. Have a discussion with teachers  about their experience while doing the assessment. </a:t>
            </a:r>
          </a:p>
          <a:p>
            <a:r>
              <a:rPr lang="en-US" baseline="0" dirty="0" smtClean="0"/>
              <a:t>Possible questions: What was difficult about administrating the assessment?</a:t>
            </a:r>
          </a:p>
          <a:p>
            <a:r>
              <a:rPr lang="en-US" baseline="0" dirty="0" smtClean="0"/>
              <a:t>                            What went well?</a:t>
            </a:r>
          </a:p>
          <a:p>
            <a:r>
              <a:rPr lang="en-US" baseline="0" dirty="0" smtClean="0"/>
              <a:t>                            Over all impressions?</a:t>
            </a:r>
          </a:p>
          <a:p>
            <a:endParaRPr lang="en-US" baseline="0" dirty="0" smtClean="0"/>
          </a:p>
          <a:p>
            <a:r>
              <a:rPr lang="en-US" baseline="0" dirty="0" smtClean="0"/>
              <a:t>Continue viewing the videos-pausing after each component to give teachers an opportunity to practice the assessment. Follow up with discussions for each section.</a:t>
            </a:r>
            <a:endParaRPr lang="en-US"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53</a:t>
            </a:fld>
            <a:endParaRPr lang="en-US"/>
          </a:p>
        </p:txBody>
      </p:sp>
    </p:spTree>
    <p:extLst>
      <p:ext uri="{BB962C8B-B14F-4D97-AF65-F5344CB8AC3E}">
        <p14:creationId xmlns:p14="http://schemas.microsoft.com/office/powerpoint/2010/main" val="116666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View video, pause after assessment to allow teacher an opportunity to log into the system and conduct the alliteration Assessment under Phonological Awareness. Continue practicing with each video. Have a discussion with teachers  about their experience while doing the assessment. </a:t>
            </a:r>
          </a:p>
          <a:p>
            <a:r>
              <a:rPr lang="en-US" baseline="0" dirty="0" smtClean="0"/>
              <a:t>Possible questions: What was difficult about administrating the assessment?</a:t>
            </a:r>
          </a:p>
          <a:p>
            <a:r>
              <a:rPr lang="en-US" baseline="0" dirty="0" smtClean="0"/>
              <a:t>                            What went well?</a:t>
            </a:r>
          </a:p>
          <a:p>
            <a:r>
              <a:rPr lang="en-US" baseline="0" dirty="0" smtClean="0"/>
              <a:t>                            Over all impressions?</a:t>
            </a:r>
          </a:p>
          <a:p>
            <a:r>
              <a:rPr lang="en-US" baseline="0" dirty="0" smtClean="0"/>
              <a:t>Continue viewing the videos-pausing after each component to give teachers an opportunity to practice the assessment. Follow up with discussions for each section.</a:t>
            </a:r>
          </a:p>
          <a:p>
            <a:r>
              <a:rPr lang="en-US" b="1" baseline="0" dirty="0" smtClean="0"/>
              <a:t>Notes for sentence segmentation:</a:t>
            </a:r>
          </a:p>
          <a:p>
            <a:r>
              <a:rPr lang="en-US" sz="1200" b="0" i="0" u="none" strike="noStrike" kern="1200" baseline="0" dirty="0" smtClean="0">
                <a:solidFill>
                  <a:schemeClr val="tx1"/>
                </a:solidFill>
                <a:latin typeface="+mn-lt"/>
                <a:ea typeface="+mn-ea"/>
                <a:cs typeface="+mn-cs"/>
              </a:rPr>
              <a:t>SAY:</a:t>
            </a:r>
          </a:p>
          <a:p>
            <a:r>
              <a:rPr lang="en-US" sz="1200" b="0" i="0" u="none" strike="noStrike" kern="1200" baseline="0" dirty="0" smtClean="0">
                <a:solidFill>
                  <a:schemeClr val="tx1"/>
                </a:solidFill>
                <a:latin typeface="+mn-lt"/>
                <a:ea typeface="+mn-ea"/>
                <a:cs typeface="+mn-cs"/>
              </a:rPr>
              <a:t>It is acceptable to have the child repeat the task one additional time to reinforce the concept. </a:t>
            </a:r>
          </a:p>
          <a:p>
            <a:r>
              <a:rPr lang="en-US" sz="1200" b="0" i="0" u="none" strike="noStrike" kern="1200" baseline="0" dirty="0" smtClean="0">
                <a:solidFill>
                  <a:schemeClr val="tx1"/>
                </a:solidFill>
                <a:latin typeface="+mn-lt"/>
                <a:ea typeface="+mn-ea"/>
                <a:cs typeface="+mn-cs"/>
              </a:rPr>
              <a:t>• Remember to have the child repeat the sentence prior to attempting to move the blocks. This ensures that the child has heard the sentence accurately. </a:t>
            </a:r>
          </a:p>
          <a:p>
            <a:r>
              <a:rPr lang="en-US" sz="1200" b="0" i="0" u="none" strike="noStrike" kern="1200" baseline="0" dirty="0" smtClean="0">
                <a:solidFill>
                  <a:schemeClr val="tx1"/>
                </a:solidFill>
                <a:latin typeface="+mn-lt"/>
                <a:ea typeface="+mn-ea"/>
                <a:cs typeface="+mn-cs"/>
              </a:rPr>
              <a:t>• Score only the final number of blocks moved by the child. For example for the sentence “Mother reads to me”, a child might move two blocks while saying the word “Mother” and two blocks while saying “reads to me” (i.e., a total of 4 blocks moved). In this example the child moved 4 blocks and would receive credit for the item, even though they did not move one block for each specific word. </a:t>
            </a:r>
          </a:p>
          <a:p>
            <a:endParaRPr lang="en-US"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54</a:t>
            </a:fld>
            <a:endParaRPr lang="en-US"/>
          </a:p>
        </p:txBody>
      </p:sp>
    </p:spTree>
    <p:extLst>
      <p:ext uri="{BB962C8B-B14F-4D97-AF65-F5344CB8AC3E}">
        <p14:creationId xmlns:p14="http://schemas.microsoft.com/office/powerpoint/2010/main" val="710872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with teachers</a:t>
            </a:r>
            <a:r>
              <a:rPr lang="en-US" baseline="0" dirty="0" smtClean="0"/>
              <a:t> as they complete Phonological Awareness assessments…</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55</a:t>
            </a:fld>
            <a:endParaRPr lang="en-US"/>
          </a:p>
        </p:txBody>
      </p:sp>
    </p:spTree>
    <p:extLst>
      <p:ext uri="{BB962C8B-B14F-4D97-AF65-F5344CB8AC3E}">
        <p14:creationId xmlns:p14="http://schemas.microsoft.com/office/powerpoint/2010/main" val="26039205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a:t>
            </a:r>
            <a:r>
              <a:rPr lang="en-US" dirty="0" smtClean="0"/>
              <a:t>slide</a:t>
            </a:r>
          </a:p>
          <a:p>
            <a:r>
              <a:rPr lang="en-US" dirty="0" smtClean="0"/>
              <a:t>Say</a:t>
            </a:r>
            <a:r>
              <a:rPr lang="en-US" baseline="0" dirty="0" smtClean="0"/>
              <a:t>: </a:t>
            </a:r>
          </a:p>
          <a:p>
            <a:r>
              <a:rPr lang="en-US" baseline="0" dirty="0" smtClean="0"/>
              <a:t>The math tasks are a</a:t>
            </a:r>
            <a:r>
              <a:rPr lang="en-US" dirty="0" smtClean="0"/>
              <a:t>ligned to the Texas  Pre K Guidelines</a:t>
            </a:r>
            <a:r>
              <a:rPr lang="en-US" baseline="0" dirty="0" smtClean="0"/>
              <a:t> for </a:t>
            </a:r>
            <a:r>
              <a:rPr lang="en-US" dirty="0" smtClean="0"/>
              <a:t> math</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56</a:t>
            </a:fld>
            <a:endParaRPr lang="en-US"/>
          </a:p>
        </p:txBody>
      </p:sp>
    </p:spTree>
    <p:extLst>
      <p:ext uri="{BB962C8B-B14F-4D97-AF65-F5344CB8AC3E}">
        <p14:creationId xmlns:p14="http://schemas.microsoft.com/office/powerpoint/2010/main" val="30393402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components of Math Assessment…</a:t>
            </a:r>
          </a:p>
          <a:p>
            <a:r>
              <a:rPr lang="en-US" dirty="0" smtClean="0"/>
              <a:t>Say:</a:t>
            </a:r>
          </a:p>
          <a:p>
            <a:r>
              <a:rPr lang="en-US" sz="1200" b="0" i="0" u="none" strike="noStrike" kern="1200" baseline="0" dirty="0" smtClean="0">
                <a:solidFill>
                  <a:schemeClr val="tx1"/>
                </a:solidFill>
                <a:latin typeface="+mn-lt"/>
                <a:ea typeface="+mn-ea"/>
                <a:cs typeface="+mn-cs"/>
              </a:rPr>
              <a:t>The math test includes 26 items that evaluate skills across multiple domains considered to be important by the National Council of Teachers of Mathematics including counting (i.e., rote counting and counting sets), shape naming, operations, number identification, and shape discrimination. Optional measures include patterning and measurement concepts.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57</a:t>
            </a:fld>
            <a:endParaRPr lang="en-US"/>
          </a:p>
        </p:txBody>
      </p:sp>
    </p:spTree>
    <p:extLst>
      <p:ext uri="{BB962C8B-B14F-4D97-AF65-F5344CB8AC3E}">
        <p14:creationId xmlns:p14="http://schemas.microsoft.com/office/powerpoint/2010/main" val="443152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Slide on Rote Counting.  Make note of special notes on slide </a:t>
            </a:r>
          </a:p>
          <a:p>
            <a:r>
              <a:rPr lang="en-US" sz="1600" b="1" i="1" dirty="0">
                <a:latin typeface="Century Gothic"/>
                <a:cs typeface="Century Gothic"/>
              </a:rPr>
              <a:t>Repeat item up to 2x if needed</a:t>
            </a:r>
          </a:p>
          <a:p>
            <a:r>
              <a:rPr lang="en-US" sz="1600" b="1" i="1" dirty="0">
                <a:latin typeface="Century Gothic"/>
                <a:cs typeface="Century Gothic"/>
              </a:rPr>
              <a:t>Prompt once if needed:</a:t>
            </a:r>
          </a:p>
          <a:p>
            <a:r>
              <a:rPr lang="en-US" sz="1600" b="1" i="1" dirty="0">
                <a:latin typeface="Century Gothic"/>
                <a:cs typeface="Century Gothic"/>
              </a:rPr>
              <a:t>“OK, I will help you get started. 1, 2… what comes next?”</a:t>
            </a:r>
          </a:p>
          <a:p>
            <a:r>
              <a:rPr lang="en-US" sz="1600" b="1" i="1" dirty="0">
                <a:latin typeface="Century Gothic"/>
                <a:cs typeface="Century Gothic"/>
              </a:rPr>
              <a:t>“What comes after ____?</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58</a:t>
            </a:fld>
            <a:endParaRPr lang="en-US"/>
          </a:p>
        </p:txBody>
      </p:sp>
    </p:spTree>
    <p:extLst>
      <p:ext uri="{BB962C8B-B14F-4D97-AF65-F5344CB8AC3E}">
        <p14:creationId xmlns:p14="http://schemas.microsoft.com/office/powerpoint/2010/main" val="2740020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slide: Set Counting </a:t>
            </a:r>
          </a:p>
          <a:p>
            <a:pPr defTabSz="914274">
              <a:defRPr/>
            </a:pPr>
            <a:r>
              <a:rPr lang="en-US" b="1" dirty="0" smtClean="0">
                <a:latin typeface="Century Gothic"/>
                <a:cs typeface="Century Gothic"/>
              </a:rPr>
              <a:t>Note: </a:t>
            </a:r>
            <a:r>
              <a:rPr lang="en-US" dirty="0" smtClean="0">
                <a:latin typeface="Century Gothic"/>
                <a:cs typeface="Century Gothic"/>
              </a:rPr>
              <a:t>If the child just counts (e.g., 1, 2, 3), prompt for the cardinal value by saying, </a:t>
            </a:r>
            <a:r>
              <a:rPr lang="en-US" b="1" dirty="0" smtClean="0">
                <a:latin typeface="Century Gothic"/>
                <a:cs typeface="Century Gothic"/>
              </a:rPr>
              <a:t>“How many are there?”</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59</a:t>
            </a:fld>
            <a:endParaRPr lang="en-US"/>
          </a:p>
        </p:txBody>
      </p:sp>
    </p:spTree>
    <p:extLst>
      <p:ext uri="{BB962C8B-B14F-4D97-AF65-F5344CB8AC3E}">
        <p14:creationId xmlns:p14="http://schemas.microsoft.com/office/powerpoint/2010/main" val="322714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dirty="0" smtClean="0"/>
              <a:t>SAY:</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dirty="0" smtClean="0"/>
              <a:t>CLI’s</a:t>
            </a:r>
            <a:r>
              <a:rPr lang="en-US" sz="1200" baseline="0" dirty="0" smtClean="0"/>
              <a:t> assessment</a:t>
            </a:r>
            <a:r>
              <a:rPr lang="en-US" sz="1200" dirty="0" smtClean="0"/>
              <a:t>, the CIRCLE Progress</a:t>
            </a:r>
            <a:r>
              <a:rPr lang="en-US" sz="1200" baseline="0" dirty="0" smtClean="0"/>
              <a:t> Monitoring </a:t>
            </a:r>
            <a:r>
              <a:rPr lang="en-US" sz="1200" dirty="0" smtClean="0"/>
              <a:t>, is a user-friendly, online tool that allows the teacher to assess a child’s progress in a particular skill area almost instantly. This reliable yet simplistic data collection prompts teachers to focus on lessons that target their students’ least developed skill areas.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dirty="0" smtClean="0"/>
              <a:t>Early identification of learning needs and grouping children according those needs is known to </a:t>
            </a:r>
            <a:r>
              <a:rPr lang="en-US" sz="1200" i="1" dirty="0" smtClean="0"/>
              <a:t>maximize instructional impact</a:t>
            </a:r>
            <a:r>
              <a:rPr lang="en-US" sz="1200" dirty="0" smtClean="0"/>
              <a:t>. </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kern="1200" dirty="0" smtClean="0">
                <a:solidFill>
                  <a:schemeClr val="tx1"/>
                </a:solidFill>
                <a:effectLst/>
                <a:latin typeface="+mn-lt"/>
                <a:ea typeface="+mn-ea"/>
                <a:cs typeface="+mn-cs"/>
              </a:rPr>
              <a:t>Criterion</a:t>
            </a:r>
            <a:r>
              <a:rPr lang="en-US" sz="1200" b="0" i="0" kern="1200" baseline="0" dirty="0" smtClean="0">
                <a:solidFill>
                  <a:schemeClr val="tx1"/>
                </a:solidFill>
                <a:effectLst/>
                <a:latin typeface="+mn-lt"/>
                <a:ea typeface="+mn-ea"/>
                <a:cs typeface="+mn-cs"/>
              </a:rPr>
              <a:t> referenced measures </a:t>
            </a:r>
            <a:r>
              <a:rPr lang="en-US" sz="1200" b="0" i="0" kern="1200" dirty="0" smtClean="0">
                <a:solidFill>
                  <a:schemeClr val="tx1"/>
                </a:solidFill>
                <a:effectLst/>
                <a:latin typeface="+mn-lt"/>
                <a:ea typeface="+mn-ea"/>
                <a:cs typeface="+mn-cs"/>
              </a:rPr>
              <a:t>determine whether each student has achieved specific skills or concepts. Criterion referenced</a:t>
            </a:r>
            <a:r>
              <a:rPr lang="en-US" sz="1200" b="0" i="0" kern="1200" baseline="0" dirty="0" smtClean="0">
                <a:solidFill>
                  <a:schemeClr val="tx1"/>
                </a:solidFill>
                <a:effectLst/>
                <a:latin typeface="+mn-lt"/>
                <a:ea typeface="+mn-ea"/>
                <a:cs typeface="+mn-cs"/>
              </a:rPr>
              <a:t> measures can also tell you </a:t>
            </a:r>
            <a:r>
              <a:rPr lang="en-US" sz="1200" b="0" i="0" kern="1200" dirty="0" smtClean="0">
                <a:solidFill>
                  <a:schemeClr val="tx1"/>
                </a:solidFill>
                <a:effectLst/>
                <a:latin typeface="+mn-lt"/>
                <a:ea typeface="+mn-ea"/>
                <a:cs typeface="+mn-cs"/>
              </a:rPr>
              <a:t>how much students know before instruction begins and after it has finished.</a:t>
            </a:r>
          </a:p>
          <a:p>
            <a:pPr marL="0" indent="0">
              <a:buFont typeface="+mj-lt"/>
              <a:buNone/>
            </a:pPr>
            <a:endParaRPr lang="en-US"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kern="1200" dirty="0" smtClean="0">
                <a:solidFill>
                  <a:schemeClr val="tx1"/>
                </a:solidFill>
                <a:effectLst/>
                <a:latin typeface="+mn-lt"/>
                <a:ea typeface="+mn-ea"/>
                <a:cs typeface="+mn-cs"/>
              </a:rPr>
              <a:t>(Norm –referenced measures rank each student with respect to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achievement of others in broad areas of knowledge. Norm</a:t>
            </a:r>
            <a:r>
              <a:rPr lang="en-US" sz="1200" b="0" i="0" kern="1200" baseline="0" dirty="0" smtClean="0">
                <a:solidFill>
                  <a:schemeClr val="tx1"/>
                </a:solidFill>
                <a:effectLst/>
                <a:latin typeface="+mn-lt"/>
                <a:ea typeface="+mn-ea"/>
                <a:cs typeface="+mn-cs"/>
              </a:rPr>
              <a:t> referenced measures </a:t>
            </a:r>
            <a:r>
              <a:rPr lang="en-US" sz="1200" b="0" i="0" kern="1200" dirty="0" smtClean="0">
                <a:solidFill>
                  <a:schemeClr val="tx1"/>
                </a:solidFill>
                <a:effectLst/>
                <a:latin typeface="+mn-lt"/>
                <a:ea typeface="+mn-ea"/>
                <a:cs typeface="+mn-cs"/>
              </a:rPr>
              <a:t> discriminate between high and low achievers).</a:t>
            </a: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C09410F3-7442-4E5A-ADCB-61216154DA9B}" type="slidenum">
              <a:rPr lang="en-US" smtClean="0"/>
              <a:t>6</a:t>
            </a:fld>
            <a:endParaRPr lang="en-US"/>
          </a:p>
        </p:txBody>
      </p:sp>
    </p:spTree>
    <p:extLst>
      <p:ext uri="{BB962C8B-B14F-4D97-AF65-F5344CB8AC3E}">
        <p14:creationId xmlns:p14="http://schemas.microsoft.com/office/powerpoint/2010/main" val="10142803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 notes on right side of Slide</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60</a:t>
            </a:fld>
            <a:endParaRPr lang="en-US"/>
          </a:p>
        </p:txBody>
      </p:sp>
    </p:spTree>
    <p:extLst>
      <p:ext uri="{BB962C8B-B14F-4D97-AF65-F5344CB8AC3E}">
        <p14:creationId xmlns:p14="http://schemas.microsoft.com/office/powerpoint/2010/main" val="34434423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notes on right side of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61</a:t>
            </a:fld>
            <a:endParaRPr lang="en-US"/>
          </a:p>
        </p:txBody>
      </p:sp>
    </p:spTree>
    <p:extLst>
      <p:ext uri="{BB962C8B-B14F-4D97-AF65-F5344CB8AC3E}">
        <p14:creationId xmlns:p14="http://schemas.microsoft.com/office/powerpoint/2010/main" val="36566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r>
              <a:rPr lang="en-US" sz="2000" dirty="0" smtClean="0"/>
              <a:t>Give the directions to the child. Ask the question</a:t>
            </a:r>
          </a:p>
          <a:p>
            <a:r>
              <a:rPr lang="en-US" dirty="0" smtClean="0">
                <a:latin typeface="Century Gothic" panose="020B0502020202020204" pitchFamily="34" charset="0"/>
              </a:rPr>
              <a:t>Teacher highlights and clicks the child’s responses.</a:t>
            </a:r>
          </a:p>
          <a:p>
            <a:endParaRPr lang="en-US" dirty="0" smtClean="0">
              <a:latin typeface="Century Gothic" panose="020B0502020202020204" pitchFamily="34" charset="0"/>
            </a:endParaRPr>
          </a:p>
          <a:p>
            <a:r>
              <a:rPr lang="en-US" dirty="0" smtClean="0">
                <a:latin typeface="Century Gothic" panose="020B0502020202020204" pitchFamily="34" charset="0"/>
              </a:rPr>
              <a:t>Click </a:t>
            </a:r>
            <a:r>
              <a:rPr lang="en-US" b="1" dirty="0" smtClean="0">
                <a:solidFill>
                  <a:srgbClr val="92D050"/>
                </a:solidFill>
                <a:latin typeface="Century Gothic" panose="020B0502020202020204" pitchFamily="34" charset="0"/>
              </a:rPr>
              <a:t>“next” </a:t>
            </a:r>
            <a:r>
              <a:rPr lang="en-US" dirty="0" smtClean="0">
                <a:latin typeface="Century Gothic" panose="020B0502020202020204" pitchFamily="34" charset="0"/>
              </a:rPr>
              <a:t>to proceed or </a:t>
            </a:r>
            <a:r>
              <a:rPr lang="en-US" b="1" dirty="0" smtClean="0">
                <a:solidFill>
                  <a:srgbClr val="92D050"/>
                </a:solidFill>
                <a:latin typeface="Century Gothic" panose="020B0502020202020204" pitchFamily="34" charset="0"/>
              </a:rPr>
              <a:t>“previous” </a:t>
            </a:r>
            <a:r>
              <a:rPr lang="en-US" dirty="0" smtClean="0">
                <a:latin typeface="Century Gothic" panose="020B0502020202020204" pitchFamily="34" charset="0"/>
              </a:rPr>
              <a:t>to go back and correct and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92D050"/>
                </a:solidFill>
                <a:latin typeface="Century Gothic" panose="020B0502020202020204" pitchFamily="34" charset="0"/>
                <a:cs typeface="Century Gothic"/>
              </a:rPr>
              <a:t>Note: </a:t>
            </a:r>
            <a:r>
              <a:rPr lang="en-US" dirty="0" smtClean="0">
                <a:latin typeface="Century Gothic" panose="020B0502020202020204" pitchFamily="34" charset="0"/>
                <a:cs typeface="Century Gothic"/>
              </a:rPr>
              <a:t>If the child points to 1 or 2 _______, teachers can use the following prompt one time: </a:t>
            </a:r>
            <a:r>
              <a:rPr lang="en-US" b="1" dirty="0" smtClean="0">
                <a:solidFill>
                  <a:srgbClr val="92D050"/>
                </a:solidFill>
                <a:latin typeface="Century Gothic" panose="020B0502020202020204" pitchFamily="34" charset="0"/>
                <a:cs typeface="Century Gothic"/>
              </a:rPr>
              <a:t>“Is that all of them?” </a:t>
            </a:r>
            <a:endParaRPr lang="en-US" dirty="0" smtClean="0">
              <a:solidFill>
                <a:srgbClr val="92D050"/>
              </a:solidFill>
              <a:latin typeface="Century Gothic" panose="020B0502020202020204" pitchFamily="34" charset="0"/>
              <a:cs typeface="Century Gothic"/>
            </a:endParaRPr>
          </a:p>
          <a:p>
            <a:endParaRPr lang="en-US" dirty="0" smtClean="0">
              <a:latin typeface="Century Gothic" panose="020B0502020202020204" pitchFamily="34" charset="0"/>
            </a:endParaRPr>
          </a:p>
          <a:p>
            <a:pPr lvl="1">
              <a:buFont typeface="Arial" panose="020B0604020202020204" pitchFamily="34" charset="0"/>
              <a:buChar char="•"/>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62</a:t>
            </a:fld>
            <a:endParaRPr lang="en-US"/>
          </a:p>
        </p:txBody>
      </p:sp>
    </p:spTree>
    <p:extLst>
      <p:ext uri="{BB962C8B-B14F-4D97-AF65-F5344CB8AC3E}">
        <p14:creationId xmlns:p14="http://schemas.microsoft.com/office/powerpoint/2010/main" val="41378384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notes on right side of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63</a:t>
            </a:fld>
            <a:endParaRPr lang="en-US"/>
          </a:p>
        </p:txBody>
      </p:sp>
    </p:spTree>
    <p:extLst>
      <p:ext uri="{BB962C8B-B14F-4D97-AF65-F5344CB8AC3E}">
        <p14:creationId xmlns:p14="http://schemas.microsoft.com/office/powerpoint/2010/main" val="26356037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notes on right side of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64</a:t>
            </a:fld>
            <a:endParaRPr lang="en-US"/>
          </a:p>
        </p:txBody>
      </p:sp>
    </p:spTree>
    <p:extLst>
      <p:ext uri="{BB962C8B-B14F-4D97-AF65-F5344CB8AC3E}">
        <p14:creationId xmlns:p14="http://schemas.microsoft.com/office/powerpoint/2010/main" val="5449787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66</a:t>
            </a:fld>
            <a:endParaRPr lang="en-US"/>
          </a:p>
        </p:txBody>
      </p:sp>
    </p:spTree>
    <p:extLst>
      <p:ext uri="{BB962C8B-B14F-4D97-AF65-F5344CB8AC3E}">
        <p14:creationId xmlns:p14="http://schemas.microsoft.com/office/powerpoint/2010/main" val="5073725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you can return to the previous task</a:t>
            </a:r>
            <a:r>
              <a:rPr lang="en-US" baseline="0" dirty="0" smtClean="0"/>
              <a:t> to change response.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67</a:t>
            </a:fld>
            <a:endParaRPr lang="en-US"/>
          </a:p>
        </p:txBody>
      </p:sp>
    </p:spTree>
    <p:extLst>
      <p:ext uri="{BB962C8B-B14F-4D97-AF65-F5344CB8AC3E}">
        <p14:creationId xmlns:p14="http://schemas.microsoft.com/office/powerpoint/2010/main" val="12373325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a:t>
            </a:r>
            <a:r>
              <a:rPr lang="en-US" baseline="0" dirty="0" smtClean="0"/>
              <a:t> stop assessment and resume by clicking quit and save. Quit and discard deletes all data collected from the task.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68</a:t>
            </a:fld>
            <a:endParaRPr lang="en-US"/>
          </a:p>
        </p:txBody>
      </p:sp>
    </p:spTree>
    <p:extLst>
      <p:ext uri="{BB962C8B-B14F-4D97-AF65-F5344CB8AC3E}">
        <p14:creationId xmlns:p14="http://schemas.microsoft.com/office/powerpoint/2010/main" val="27285600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pause the assessment. Clicking pause will direct you to continue, quit and save or quit and discard. Unattended log in to the CLI Engage platform will time out after 10 minutes. If you think you’ll be away for longer than that time you should as a minimum quit and save.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69</a:t>
            </a:fld>
            <a:endParaRPr lang="en-US"/>
          </a:p>
        </p:txBody>
      </p:sp>
    </p:spTree>
    <p:extLst>
      <p:ext uri="{BB962C8B-B14F-4D97-AF65-F5344CB8AC3E}">
        <p14:creationId xmlns:p14="http://schemas.microsoft.com/office/powerpoint/2010/main" val="3457805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4">
              <a:defRPr/>
            </a:pPr>
            <a:r>
              <a:rPr lang="en-US" dirty="0" smtClean="0"/>
              <a:t>Discuss Slide</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70</a:t>
            </a:fld>
            <a:endParaRPr lang="en-US"/>
          </a:p>
        </p:txBody>
      </p:sp>
    </p:spTree>
    <p:extLst>
      <p:ext uri="{BB962C8B-B14F-4D97-AF65-F5344CB8AC3E}">
        <p14:creationId xmlns:p14="http://schemas.microsoft.com/office/powerpoint/2010/main" val="3261636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smtClean="0"/>
              <a:t>SAY:</a:t>
            </a:r>
          </a:p>
          <a:p>
            <a:r>
              <a:rPr lang="en-US" sz="1800" b="0" dirty="0" smtClean="0"/>
              <a:t>The CIRCLE Progress Monitoring Tool is</a:t>
            </a:r>
            <a:r>
              <a:rPr lang="en-US" sz="1800" b="0" baseline="0" dirty="0" smtClean="0"/>
              <a:t> a </a:t>
            </a:r>
            <a:r>
              <a:rPr lang="en-US" sz="1800" b="0" dirty="0" smtClean="0"/>
              <a:t>Multi-dimensional measure and  also includes</a:t>
            </a:r>
            <a:r>
              <a:rPr lang="en-US" sz="1800" b="0" baseline="0" dirty="0" smtClean="0"/>
              <a:t> all</a:t>
            </a:r>
            <a:r>
              <a:rPr lang="en-US" sz="1800" b="0" dirty="0" smtClean="0"/>
              <a:t> Head Start</a:t>
            </a:r>
            <a:r>
              <a:rPr lang="en-US" sz="1800" b="0" baseline="0" dirty="0" smtClean="0"/>
              <a:t> domains</a:t>
            </a:r>
            <a:endParaRPr lang="en-US" sz="1800" b="0" dirty="0" smtClean="0"/>
          </a:p>
          <a:p>
            <a:r>
              <a:rPr lang="en-US" sz="1800" b="0" dirty="0" smtClean="0"/>
              <a:t>The Direct</a:t>
            </a:r>
            <a:r>
              <a:rPr lang="en-US" sz="1800" b="0" baseline="0" dirty="0" smtClean="0"/>
              <a:t> measures </a:t>
            </a:r>
            <a:r>
              <a:rPr lang="en-US" sz="1800" b="0" dirty="0" smtClean="0"/>
              <a:t> can be validated and have benchmarks. </a:t>
            </a:r>
          </a:p>
          <a:p>
            <a:r>
              <a:rPr lang="en-US" sz="1800" b="0" dirty="0" smtClean="0"/>
              <a:t>    (core skills to measure may include - rapid letter naming, rapid vocabulary, Phonological Awareness, written expression, Social/Emotional, early math)</a:t>
            </a:r>
          </a:p>
          <a:p>
            <a:endParaRPr lang="en-US" sz="1800" b="0" dirty="0" smtClean="0"/>
          </a:p>
          <a:p>
            <a:r>
              <a:rPr lang="en-US" sz="1400" kern="1200" dirty="0" smtClean="0">
                <a:solidFill>
                  <a:schemeClr val="tx1"/>
                </a:solidFill>
                <a:effectLst/>
                <a:latin typeface="+mn-lt"/>
                <a:ea typeface="+mn-ea"/>
                <a:cs typeface="+mn-cs"/>
              </a:rPr>
              <a:t>The CIRCLE Assessment Observables checklists are designed to assess growth in child behaviors that can be easily observed during day-to-day interactions between teachers and preschool students. Importantly, the checklists include attention to social and emotional domains that are not assessed with the other direct measures in CIRCLE Assessment. Understanding these domains is important for early childhood educators interested in understanding the development of the whole child across cognitive and social skills. </a:t>
            </a:r>
          </a:p>
          <a:p>
            <a:endParaRPr lang="en-US" sz="1400" dirty="0" smtClean="0"/>
          </a:p>
          <a:p>
            <a:endParaRPr lang="en-US" sz="1400" dirty="0" smtClean="0"/>
          </a:p>
        </p:txBody>
      </p:sp>
      <p:sp>
        <p:nvSpPr>
          <p:cNvPr id="4" name="Slide Number Placeholder 3"/>
          <p:cNvSpPr>
            <a:spLocks noGrp="1"/>
          </p:cNvSpPr>
          <p:nvPr>
            <p:ph type="sldNum" sz="quarter" idx="10"/>
          </p:nvPr>
        </p:nvSpPr>
        <p:spPr/>
        <p:txBody>
          <a:bodyPr/>
          <a:lstStyle/>
          <a:p>
            <a:fld id="{8F808A5B-4A7F-430B-BC5E-676E0541630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923387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Correct responses are indicated by a “1”  incorrect responses are noted with a “0”</a:t>
            </a:r>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71</a:t>
            </a:fld>
            <a:endParaRPr lang="en-US"/>
          </a:p>
        </p:txBody>
      </p:sp>
    </p:spTree>
    <p:extLst>
      <p:ext uri="{BB962C8B-B14F-4D97-AF65-F5344CB8AC3E}">
        <p14:creationId xmlns:p14="http://schemas.microsoft.com/office/powerpoint/2010/main" val="34309903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Video-Discuss concerns from</a:t>
            </a:r>
            <a:r>
              <a:rPr lang="en-US" baseline="0" dirty="0" smtClean="0"/>
              <a:t> video assessment….</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72</a:t>
            </a:fld>
            <a:endParaRPr lang="en-US"/>
          </a:p>
        </p:txBody>
      </p:sp>
    </p:spTree>
    <p:extLst>
      <p:ext uri="{BB962C8B-B14F-4D97-AF65-F5344CB8AC3E}">
        <p14:creationId xmlns:p14="http://schemas.microsoft.com/office/powerpoint/2010/main" val="30143057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Note: Participants may discuss afterwards if on an on-line discussion</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73</a:t>
            </a:fld>
            <a:endParaRPr lang="en-US"/>
          </a:p>
        </p:txBody>
      </p:sp>
    </p:spTree>
    <p:extLst>
      <p:ext uri="{BB962C8B-B14F-4D97-AF65-F5344CB8AC3E}">
        <p14:creationId xmlns:p14="http://schemas.microsoft.com/office/powerpoint/2010/main" val="35491165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-Auditory/No</a:t>
            </a:r>
            <a:r>
              <a:rPr lang="en-US" baseline="0" dirty="0" smtClean="0"/>
              <a:t> screen prompts for students. </a:t>
            </a:r>
          </a:p>
          <a:p>
            <a:r>
              <a:rPr lang="en-US" baseline="0" dirty="0" smtClean="0"/>
              <a:t>Note a book is needed to complete this assessment with the child present but they do not need to see the screen. The assessor will enter responses from the student. </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74</a:t>
            </a:fld>
            <a:endParaRPr lang="en-US"/>
          </a:p>
        </p:txBody>
      </p:sp>
    </p:spTree>
    <p:extLst>
      <p:ext uri="{BB962C8B-B14F-4D97-AF65-F5344CB8AC3E}">
        <p14:creationId xmlns:p14="http://schemas.microsoft.com/office/powerpoint/2010/main" val="27276466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Video and Discuss</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75</a:t>
            </a:fld>
            <a:endParaRPr lang="en-US"/>
          </a:p>
        </p:txBody>
      </p:sp>
    </p:spTree>
    <p:extLst>
      <p:ext uri="{BB962C8B-B14F-4D97-AF65-F5344CB8AC3E}">
        <p14:creationId xmlns:p14="http://schemas.microsoft.com/office/powerpoint/2010/main" val="1463122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Note: Participants may discuss afterwards if on an on-line discussion</a:t>
            </a:r>
            <a:r>
              <a:rPr lang="en-US"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t>For</a:t>
            </a:r>
            <a:r>
              <a:rPr lang="en-US" baseline="0" dirty="0" smtClean="0"/>
              <a:t> training and practice have each assessor bring the following to the training session:</a:t>
            </a:r>
          </a:p>
          <a:p>
            <a:pPr marL="0" indent="0">
              <a:buFont typeface="Arial"/>
              <a:buNone/>
            </a:pPr>
            <a:r>
              <a:rPr lang="en-US" dirty="0" smtClean="0"/>
              <a:t>A children’s book that meets this criteria.</a:t>
            </a:r>
            <a:r>
              <a:rPr lang="en-US" baseline="0" dirty="0" smtClean="0"/>
              <a:t> </a:t>
            </a:r>
            <a:r>
              <a:rPr lang="en-US" b="1" dirty="0" smtClean="0">
                <a:solidFill>
                  <a:srgbClr val="92D050"/>
                </a:solidFill>
                <a:latin typeface="Tw Cen MT" panose="020B0602020104020603" pitchFamily="34" charset="0"/>
                <a:cs typeface="Century Gothic"/>
              </a:rPr>
              <a:t>Print</a:t>
            </a:r>
            <a:r>
              <a:rPr lang="en-US" dirty="0" smtClean="0">
                <a:latin typeface="Tw Cen MT" panose="020B0602020104020603" pitchFamily="34" charset="0"/>
                <a:cs typeface="Century Gothic"/>
              </a:rPr>
              <a:t> on every page,</a:t>
            </a:r>
            <a:r>
              <a:rPr lang="en-US" baseline="0" dirty="0" smtClean="0">
                <a:latin typeface="Tw Cen MT" panose="020B0602020104020603" pitchFamily="34" charset="0"/>
                <a:cs typeface="Century Gothic"/>
              </a:rPr>
              <a:t> </a:t>
            </a:r>
            <a:r>
              <a:rPr lang="en-US" dirty="0" smtClean="0">
                <a:latin typeface="Tw Cen MT" panose="020B0602020104020603" pitchFamily="34" charset="0"/>
                <a:cs typeface="Century Gothic"/>
              </a:rPr>
              <a:t>At least one page with </a:t>
            </a:r>
            <a:r>
              <a:rPr lang="en-US" b="1" dirty="0" smtClean="0">
                <a:solidFill>
                  <a:srgbClr val="92D050"/>
                </a:solidFill>
                <a:latin typeface="Tw Cen MT" panose="020B0602020104020603" pitchFamily="34" charset="0"/>
                <a:cs typeface="Century Gothic"/>
              </a:rPr>
              <a:t>multiple lines of print,</a:t>
            </a:r>
            <a:r>
              <a:rPr lang="en-US" b="1" baseline="0" dirty="0" smtClean="0">
                <a:solidFill>
                  <a:srgbClr val="92D050"/>
                </a:solidFill>
                <a:latin typeface="Tw Cen MT" panose="020B0602020104020603" pitchFamily="34" charset="0"/>
                <a:cs typeface="Century Gothic"/>
              </a:rPr>
              <a:t> </a:t>
            </a:r>
            <a:r>
              <a:rPr lang="en-US" dirty="0" smtClean="0">
                <a:latin typeface="Tw Cen MT" panose="020B0602020104020603" pitchFamily="34" charset="0"/>
                <a:cs typeface="Century Gothic"/>
              </a:rPr>
              <a:t>No more than </a:t>
            </a:r>
            <a:r>
              <a:rPr lang="en-US" b="1" dirty="0" smtClean="0">
                <a:solidFill>
                  <a:srgbClr val="92D050"/>
                </a:solidFill>
                <a:latin typeface="Tw Cen MT" panose="020B0602020104020603" pitchFamily="34" charset="0"/>
                <a:cs typeface="Century Gothic"/>
              </a:rPr>
              <a:t>three lines of print </a:t>
            </a:r>
            <a:r>
              <a:rPr lang="en-US" dirty="0" smtClean="0">
                <a:latin typeface="Tw Cen MT" panose="020B0602020104020603" pitchFamily="34" charset="0"/>
                <a:cs typeface="Century Gothic"/>
              </a:rPr>
              <a:t>on each page,</a:t>
            </a:r>
            <a:r>
              <a:rPr lang="en-US" baseline="0" dirty="0" smtClean="0">
                <a:latin typeface="Tw Cen MT" panose="020B0602020104020603" pitchFamily="34" charset="0"/>
                <a:cs typeface="Century Gothic"/>
              </a:rPr>
              <a:t> </a:t>
            </a:r>
            <a:r>
              <a:rPr lang="en-US" dirty="0" smtClean="0">
                <a:latin typeface="Tw Cen MT" panose="020B0602020104020603" pitchFamily="34" charset="0"/>
                <a:cs typeface="Century Gothic"/>
              </a:rPr>
              <a:t>Print that moves from </a:t>
            </a:r>
            <a:r>
              <a:rPr lang="en-US" b="1" dirty="0" smtClean="0">
                <a:solidFill>
                  <a:srgbClr val="92D050"/>
                </a:solidFill>
                <a:latin typeface="Tw Cen MT" panose="020B0602020104020603" pitchFamily="34" charset="0"/>
                <a:cs typeface="Century Gothic"/>
              </a:rPr>
              <a:t>left to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76</a:t>
            </a:fld>
            <a:endParaRPr lang="en-US"/>
          </a:p>
        </p:txBody>
      </p:sp>
    </p:spTree>
    <p:extLst>
      <p:ext uri="{BB962C8B-B14F-4D97-AF65-F5344CB8AC3E}">
        <p14:creationId xmlns:p14="http://schemas.microsoft.com/office/powerpoint/2010/main" val="2321416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dirty="0" smtClean="0"/>
              <a:t>The Science and Social Studies assessments</a:t>
            </a:r>
            <a:r>
              <a:rPr lang="en-US" baseline="0" dirty="0" smtClean="0"/>
              <a:t> </a:t>
            </a:r>
            <a:r>
              <a:rPr lang="en-US" dirty="0" smtClean="0"/>
              <a:t>are receptive tasks. Science contains 21 items and in social studies there are 15 items. </a:t>
            </a:r>
            <a:r>
              <a:rPr lang="en-US" sz="1200" b="0" i="0" u="none" strike="noStrike" kern="1200" baseline="0" dirty="0" smtClean="0">
                <a:solidFill>
                  <a:schemeClr val="tx1"/>
                </a:solidFill>
                <a:latin typeface="+mn-lt"/>
                <a:ea typeface="+mn-ea"/>
                <a:cs typeface="+mn-cs"/>
              </a:rPr>
              <a:t>For each item, the child is asked a question and presented with color illustrations of three possible answer choices. For example, with a picture of a butterfly presented, the examiner would say: “This butterfly is all grown up. Which picture shows how it looked when it was young?” The child points to one of three answer choices (A-a caterpillar; B-a chick; C-a tadpole) to respond and the examiner records the response. </a:t>
            </a:r>
            <a:endParaRPr lang="en-US" dirty="0" smtClean="0"/>
          </a:p>
          <a:p>
            <a:r>
              <a:rPr lang="en-US" dirty="0" smtClean="0"/>
              <a:t>Science</a:t>
            </a:r>
            <a:r>
              <a:rPr lang="en-US" baseline="0" dirty="0" smtClean="0"/>
              <a:t> measures four disciplinary core ideas: </a:t>
            </a:r>
            <a:r>
              <a:rPr lang="en-US" sz="1200" b="0" i="0" u="none" strike="noStrike" kern="1200" baseline="0" dirty="0" smtClean="0">
                <a:solidFill>
                  <a:schemeClr val="tx1"/>
                </a:solidFill>
                <a:latin typeface="+mn-lt"/>
                <a:ea typeface="+mn-ea"/>
                <a:cs typeface="+mn-cs"/>
              </a:rPr>
              <a:t>physical sciences, life sciences, earth and space sciences, and engineering and technology applications of science. Social Studies measure these topics addressed in the Texas pre-Kindergarten Guidelines: self, family, and community; people and the environment; and history and events. </a:t>
            </a:r>
          </a:p>
          <a:p>
            <a:r>
              <a:rPr lang="en-US" sz="1200" b="0" i="0" u="none" strike="noStrike" kern="1200" baseline="0" dirty="0" smtClean="0">
                <a:solidFill>
                  <a:schemeClr val="tx1"/>
                </a:solidFill>
                <a:latin typeface="+mn-lt"/>
                <a:ea typeface="+mn-ea"/>
                <a:cs typeface="+mn-cs"/>
              </a:rPr>
              <a:t>Read Slide.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77</a:t>
            </a:fld>
            <a:endParaRPr lang="en-US"/>
          </a:p>
        </p:txBody>
      </p:sp>
    </p:spTree>
    <p:extLst>
      <p:ext uri="{BB962C8B-B14F-4D97-AF65-F5344CB8AC3E}">
        <p14:creationId xmlns:p14="http://schemas.microsoft.com/office/powerpoint/2010/main" val="40727929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right side of slide</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78</a:t>
            </a:fld>
            <a:endParaRPr lang="en-US"/>
          </a:p>
        </p:txBody>
      </p:sp>
    </p:spTree>
    <p:extLst>
      <p:ext uri="{BB962C8B-B14F-4D97-AF65-F5344CB8AC3E}">
        <p14:creationId xmlns:p14="http://schemas.microsoft.com/office/powerpoint/2010/main" val="8377283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Scored correct responses are</a:t>
            </a:r>
            <a:r>
              <a:rPr lang="en-US" baseline="0" dirty="0" smtClean="0"/>
              <a:t> </a:t>
            </a:r>
            <a:r>
              <a:rPr lang="en-US" dirty="0" smtClean="0"/>
              <a:t>indicated by a “1” and incorrect by</a:t>
            </a:r>
            <a:r>
              <a:rPr lang="en-US" baseline="0" dirty="0" smtClean="0"/>
              <a:t> a “0.” The item picture is also seen under response. </a:t>
            </a:r>
            <a:endParaRPr lang="en-US" dirty="0" smtClean="0"/>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79</a:t>
            </a:fld>
            <a:endParaRPr lang="en-US"/>
          </a:p>
        </p:txBody>
      </p:sp>
    </p:spTree>
    <p:extLst>
      <p:ext uri="{BB962C8B-B14F-4D97-AF65-F5344CB8AC3E}">
        <p14:creationId xmlns:p14="http://schemas.microsoft.com/office/powerpoint/2010/main" val="4212007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Completion</a:t>
            </a:r>
            <a:r>
              <a:rPr lang="en-US" baseline="0" dirty="0" smtClean="0"/>
              <a:t> screen after administration</a:t>
            </a:r>
            <a:endParaRPr lang="en-US" dirty="0"/>
          </a:p>
        </p:txBody>
      </p:sp>
      <p:sp>
        <p:nvSpPr>
          <p:cNvPr id="4" name="Slide Number Placeholder 3"/>
          <p:cNvSpPr>
            <a:spLocks noGrp="1"/>
          </p:cNvSpPr>
          <p:nvPr>
            <p:ph type="sldNum" sz="quarter" idx="10"/>
          </p:nvPr>
        </p:nvSpPr>
        <p:spPr/>
        <p:txBody>
          <a:bodyPr/>
          <a:lstStyle/>
          <a:p>
            <a:fld id="{4E568C4A-BEDA-429E-A123-8CBE926DC062}" type="slidenum">
              <a:rPr lang="en-US" smtClean="0"/>
              <a:t>80</a:t>
            </a:fld>
            <a:endParaRPr lang="en-US"/>
          </a:p>
        </p:txBody>
      </p:sp>
    </p:spTree>
    <p:extLst>
      <p:ext uri="{BB962C8B-B14F-4D97-AF65-F5344CB8AC3E}">
        <p14:creationId xmlns:p14="http://schemas.microsoft.com/office/powerpoint/2010/main" val="364455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r>
              <a:rPr lang="en-US" dirty="0" smtClean="0"/>
              <a:t>CLI has added assessment</a:t>
            </a:r>
            <a:r>
              <a:rPr lang="en-US" baseline="0" dirty="0" smtClean="0"/>
              <a:t> components to now include all 10 essential domains of school readiness and is available in both Spanish and English (11</a:t>
            </a:r>
            <a:r>
              <a:rPr lang="en-US" baseline="30000" dirty="0" smtClean="0"/>
              <a:t>th</a:t>
            </a:r>
            <a:r>
              <a:rPr lang="en-US" baseline="0" dirty="0" smtClean="0"/>
              <a:t> domain is ELL)</a:t>
            </a:r>
            <a:endParaRPr lang="en-US" dirty="0"/>
          </a:p>
        </p:txBody>
      </p:sp>
      <p:sp>
        <p:nvSpPr>
          <p:cNvPr id="4" name="Slide Number Placeholder 3"/>
          <p:cNvSpPr>
            <a:spLocks noGrp="1"/>
          </p:cNvSpPr>
          <p:nvPr>
            <p:ph type="sldNum" sz="quarter" idx="10"/>
          </p:nvPr>
        </p:nvSpPr>
        <p:spPr/>
        <p:txBody>
          <a:bodyPr/>
          <a:lstStyle/>
          <a:p>
            <a:fld id="{8F808A5B-4A7F-430B-BC5E-676E0541630D}" type="slidenum">
              <a:rPr lang="en-US" smtClean="0"/>
              <a:t>8</a:t>
            </a:fld>
            <a:endParaRPr lang="en-US"/>
          </a:p>
        </p:txBody>
      </p:sp>
    </p:spTree>
    <p:extLst>
      <p:ext uri="{BB962C8B-B14F-4D97-AF65-F5344CB8AC3E}">
        <p14:creationId xmlns:p14="http://schemas.microsoft.com/office/powerpoint/2010/main" val="26305286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p>
          <a:p>
            <a:r>
              <a:rPr lang="en-US" sz="1200" b="0" i="0" kern="1200" dirty="0" smtClean="0">
                <a:solidFill>
                  <a:schemeClr val="tx1"/>
                </a:solidFill>
                <a:effectLst/>
                <a:latin typeface="+mn-lt"/>
                <a:ea typeface="+mn-ea"/>
                <a:cs typeface="+mn-cs"/>
              </a:rPr>
              <a:t>Use ongoing, systematic observations of a child’s behaviors to complete the checklist. A portfolio or anecdotal note-taking system can facilitate this assessment. Teachers often document the following types of notes related to the behaviors:</a:t>
            </a:r>
          </a:p>
          <a:p>
            <a:r>
              <a:rPr lang="en-US" sz="1200" b="0" i="0" kern="1200" dirty="0" smtClean="0">
                <a:solidFill>
                  <a:schemeClr val="tx1"/>
                </a:solidFill>
                <a:effectLst/>
                <a:latin typeface="+mn-lt"/>
                <a:ea typeface="+mn-ea"/>
                <a:cs typeface="+mn-cs"/>
              </a:rPr>
              <a:t>The date</a:t>
            </a:r>
          </a:p>
          <a:p>
            <a:r>
              <a:rPr lang="en-US" sz="1200" b="0" i="0" kern="1200" dirty="0" smtClean="0">
                <a:solidFill>
                  <a:schemeClr val="tx1"/>
                </a:solidFill>
                <a:effectLst/>
                <a:latin typeface="+mn-lt"/>
                <a:ea typeface="+mn-ea"/>
                <a:cs typeface="+mn-cs"/>
              </a:rPr>
              <a:t>The setting (e.g., recess, library center, block center)</a:t>
            </a:r>
          </a:p>
          <a:p>
            <a:r>
              <a:rPr lang="en-US" sz="1200" b="0" i="0" kern="1200" dirty="0" smtClean="0">
                <a:solidFill>
                  <a:schemeClr val="tx1"/>
                </a:solidFill>
                <a:effectLst/>
                <a:latin typeface="+mn-lt"/>
                <a:ea typeface="+mn-ea"/>
                <a:cs typeface="+mn-cs"/>
              </a:rPr>
              <a:t>Whether support or scaffolding from the teacher or another child was needed</a:t>
            </a:r>
          </a:p>
          <a:p>
            <a:r>
              <a:rPr lang="en-US" sz="1200" b="0" i="0" kern="1200" dirty="0" smtClean="0">
                <a:solidFill>
                  <a:schemeClr val="tx1"/>
                </a:solidFill>
                <a:effectLst/>
                <a:latin typeface="+mn-lt"/>
                <a:ea typeface="+mn-ea"/>
                <a:cs typeface="+mn-cs"/>
              </a:rPr>
              <a:t>How often the behavior occurs</a:t>
            </a:r>
          </a:p>
          <a:p>
            <a:r>
              <a:rPr lang="en-US" sz="1200" b="0" i="0" kern="1200" dirty="0" smtClean="0">
                <a:solidFill>
                  <a:schemeClr val="tx1"/>
                </a:solidFill>
                <a:effectLst/>
                <a:latin typeface="+mn-lt"/>
                <a:ea typeface="+mn-ea"/>
                <a:cs typeface="+mn-cs"/>
              </a:rPr>
              <a:t>In considering the rating for each item in the checklist, evaluate whether a behavior is:</a:t>
            </a:r>
          </a:p>
          <a:p>
            <a:r>
              <a:rPr lang="en-US" sz="1200" b="1" i="0" kern="1200" dirty="0" smtClean="0">
                <a:solidFill>
                  <a:schemeClr val="tx1"/>
                </a:solidFill>
                <a:effectLst/>
                <a:latin typeface="+mn-lt"/>
                <a:ea typeface="+mn-ea"/>
                <a:cs typeface="+mn-cs"/>
              </a:rPr>
              <a:t>Rarely: </a:t>
            </a:r>
            <a:r>
              <a:rPr lang="en-US" sz="1200" b="0" i="0" kern="1200" dirty="0" smtClean="0">
                <a:solidFill>
                  <a:schemeClr val="tx1"/>
                </a:solidFill>
                <a:effectLst/>
                <a:latin typeface="+mn-lt"/>
                <a:ea typeface="+mn-ea"/>
                <a:cs typeface="+mn-cs"/>
              </a:rPr>
              <a:t>The child never or rarely demonstrates the behavior. (0 point)</a:t>
            </a:r>
          </a:p>
          <a:p>
            <a:r>
              <a:rPr lang="en-US" sz="1200" b="1" i="0" kern="1200" dirty="0" smtClean="0">
                <a:solidFill>
                  <a:schemeClr val="tx1"/>
                </a:solidFill>
                <a:effectLst/>
                <a:latin typeface="+mn-lt"/>
                <a:ea typeface="+mn-ea"/>
                <a:cs typeface="+mn-cs"/>
              </a:rPr>
              <a:t>Sometimes:</a:t>
            </a:r>
            <a:r>
              <a:rPr lang="en-US" sz="1200" b="0" i="0" kern="1200" dirty="0" smtClean="0">
                <a:solidFill>
                  <a:schemeClr val="tx1"/>
                </a:solidFill>
                <a:effectLst/>
                <a:latin typeface="+mn-lt"/>
                <a:ea typeface="+mn-ea"/>
                <a:cs typeface="+mn-cs"/>
              </a:rPr>
              <a:t> The child sometimes demonstrates the behavior, but is inconsistent or requires assistance. (1 points)</a:t>
            </a:r>
          </a:p>
          <a:p>
            <a:r>
              <a:rPr lang="en-US" sz="1200" b="1" i="0" kern="1200" dirty="0" smtClean="0">
                <a:solidFill>
                  <a:schemeClr val="tx1"/>
                </a:solidFill>
                <a:effectLst/>
                <a:latin typeface="+mn-lt"/>
                <a:ea typeface="+mn-ea"/>
                <a:cs typeface="+mn-cs"/>
              </a:rPr>
              <a:t>Consistently:</a:t>
            </a:r>
            <a:r>
              <a:rPr lang="en-US" sz="1200" b="0" i="0" kern="1200" dirty="0" smtClean="0">
                <a:solidFill>
                  <a:schemeClr val="tx1"/>
                </a:solidFill>
                <a:effectLst/>
                <a:latin typeface="+mn-lt"/>
                <a:ea typeface="+mn-ea"/>
                <a:cs typeface="+mn-cs"/>
              </a:rPr>
              <a:t> The child consistently demonstrates the behavior. (2 points)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Tap or click a rating for every item to record a complete checklist.</a:t>
            </a:r>
          </a:p>
          <a:p>
            <a:endParaRPr lang="en-US" dirty="0" smtClean="0"/>
          </a:p>
          <a:p>
            <a:r>
              <a:rPr lang="en-US" dirty="0" smtClean="0"/>
              <a:t>Review the slide. </a:t>
            </a:r>
          </a:p>
          <a:p>
            <a:endParaRPr lang="en-US" dirty="0" smtClean="0"/>
          </a:p>
        </p:txBody>
      </p:sp>
      <p:sp>
        <p:nvSpPr>
          <p:cNvPr id="4" name="Slide Number Placeholder 3"/>
          <p:cNvSpPr>
            <a:spLocks noGrp="1"/>
          </p:cNvSpPr>
          <p:nvPr>
            <p:ph type="sldNum" sz="quarter" idx="10"/>
          </p:nvPr>
        </p:nvSpPr>
        <p:spPr/>
        <p:txBody>
          <a:bodyPr/>
          <a:lstStyle/>
          <a:p>
            <a:fld id="{4E568C4A-BEDA-429E-A123-8CBE926DC062}" type="slidenum">
              <a:rPr lang="en-US" smtClean="0"/>
              <a:t>81</a:t>
            </a:fld>
            <a:endParaRPr lang="en-US"/>
          </a:p>
        </p:txBody>
      </p:sp>
    </p:spTree>
    <p:extLst>
      <p:ext uri="{BB962C8B-B14F-4D97-AF65-F5344CB8AC3E}">
        <p14:creationId xmlns:p14="http://schemas.microsoft.com/office/powerpoint/2010/main" val="24657852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teacher’s recorded observations, gathered across time, can help with:</a:t>
            </a:r>
          </a:p>
          <a:p>
            <a:endParaRPr lang="en-US" dirty="0" smtClean="0"/>
          </a:p>
          <a:p>
            <a:r>
              <a:rPr lang="en-US" dirty="0" smtClean="0"/>
              <a:t>Tailoring classroom environment and activities to meet children’s needs.</a:t>
            </a:r>
          </a:p>
          <a:p>
            <a:r>
              <a:rPr lang="en-US" dirty="0" smtClean="0"/>
              <a:t>Track a child’s social, cognitive, and emotional development.</a:t>
            </a:r>
          </a:p>
          <a:p>
            <a:r>
              <a:rPr lang="en-US" dirty="0" smtClean="0"/>
              <a:t>Identify a child’s strengths and interests.</a:t>
            </a:r>
          </a:p>
          <a:p>
            <a:r>
              <a:rPr lang="en-US" dirty="0" smtClean="0"/>
              <a:t>Share with parents, supervisors, advisors, and coaches.</a:t>
            </a:r>
          </a:p>
          <a:p>
            <a:r>
              <a:rPr lang="en-US" dirty="0" smtClean="0"/>
              <a:t>Make modifications in the curriculum. </a:t>
            </a:r>
          </a:p>
          <a:p>
            <a:endParaRPr lang="en-US" dirty="0" smtClean="0"/>
          </a:p>
          <a:p>
            <a:r>
              <a:rPr lang="en-US" dirty="0" smtClean="0"/>
              <a:t>Once this information is collected, a teacher can create a portfolio of information on the student.  It will provide both the teacher and the parent a picture of a student’s learning, and reflect his/her progress in a particular area.  </a:t>
            </a:r>
          </a:p>
          <a:p>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82</a:t>
            </a:fld>
            <a:endParaRPr lang="en-US"/>
          </a:p>
        </p:txBody>
      </p:sp>
    </p:spTree>
    <p:extLst>
      <p:ext uri="{BB962C8B-B14F-4D97-AF65-F5344CB8AC3E}">
        <p14:creationId xmlns:p14="http://schemas.microsoft.com/office/powerpoint/2010/main" val="32553377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Approximate time to administer is 2 minutes per checklist per child</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83</a:t>
            </a:fld>
            <a:endParaRPr lang="en-US"/>
          </a:p>
        </p:txBody>
      </p:sp>
    </p:spTree>
    <p:extLst>
      <p:ext uri="{BB962C8B-B14F-4D97-AF65-F5344CB8AC3E}">
        <p14:creationId xmlns:p14="http://schemas.microsoft.com/office/powerpoint/2010/main" val="31882597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3">
              <a:defRPr/>
            </a:pPr>
            <a:r>
              <a:rPr lang="en-US" dirty="0" smtClean="0"/>
              <a:t>SAY:</a:t>
            </a:r>
          </a:p>
          <a:p>
            <a:pPr defTabSz="914223">
              <a:defRPr/>
            </a:pPr>
            <a:r>
              <a:rPr lang="en-US" dirty="0" smtClean="0"/>
              <a:t>To begin a checklist, click “launch” next to the child’s name on the child summary page.</a:t>
            </a:r>
          </a:p>
          <a:p>
            <a:pPr defTabSz="914223">
              <a:defRPr/>
            </a:pPr>
            <a:r>
              <a:rPr lang="en-US" dirty="0" smtClean="0"/>
              <a:t>-The scores are</a:t>
            </a:r>
            <a:r>
              <a:rPr lang="en-US" baseline="0" dirty="0" smtClean="0"/>
              <a:t> </a:t>
            </a:r>
            <a:r>
              <a:rPr lang="en-US" dirty="0" smtClean="0"/>
              <a:t>0 for rarely ,</a:t>
            </a:r>
            <a:r>
              <a:rPr lang="en-US" baseline="0" dirty="0" smtClean="0"/>
              <a:t> 1 for sometimes and 2 for consistently on the assessment you’ll see:   option #1=rarely, #2=sometimes, #3 = consistently </a:t>
            </a:r>
            <a:endParaRPr lang="en-US" dirty="0" smtClean="0"/>
          </a:p>
          <a:p>
            <a:r>
              <a:rPr lang="en-US" dirty="0" smtClean="0"/>
              <a:t>Click</a:t>
            </a:r>
            <a:r>
              <a:rPr lang="en-US" baseline="0" dirty="0" smtClean="0"/>
              <a:t> “next” to continue.</a:t>
            </a:r>
          </a:p>
          <a:p>
            <a:r>
              <a:rPr lang="en-US" baseline="0" dirty="0" smtClean="0"/>
              <a:t>You should refer to at least three weeks of observation, anecdotal notes, running records, other feedback etc. to make a determination on the rating scale. </a:t>
            </a:r>
            <a:endParaRPr lang="en-US" dirty="0" smtClean="0"/>
          </a:p>
        </p:txBody>
      </p:sp>
      <p:sp>
        <p:nvSpPr>
          <p:cNvPr id="4" name="Slide Number Placeholder 3"/>
          <p:cNvSpPr>
            <a:spLocks noGrp="1"/>
          </p:cNvSpPr>
          <p:nvPr>
            <p:ph type="sldNum" sz="quarter" idx="10"/>
          </p:nvPr>
        </p:nvSpPr>
        <p:spPr/>
        <p:txBody>
          <a:bodyPr/>
          <a:lstStyle/>
          <a:p>
            <a:fld id="{4E568C4A-BEDA-429E-A123-8CBE926DC062}" type="slidenum">
              <a:rPr lang="en-US" smtClean="0"/>
              <a:t>84</a:t>
            </a:fld>
            <a:endParaRPr lang="en-US"/>
          </a:p>
        </p:txBody>
      </p:sp>
    </p:spTree>
    <p:extLst>
      <p:ext uri="{BB962C8B-B14F-4D97-AF65-F5344CB8AC3E}">
        <p14:creationId xmlns:p14="http://schemas.microsoft.com/office/powerpoint/2010/main" val="25255695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23">
              <a:defRPr/>
            </a:pPr>
            <a:r>
              <a:rPr lang="en-US" dirty="0" smtClean="0"/>
              <a:t>SAY:</a:t>
            </a:r>
          </a:p>
          <a:p>
            <a:pPr defTabSz="914223">
              <a:defRPr/>
            </a:pPr>
            <a:r>
              <a:rPr lang="en-US" dirty="0" smtClean="0"/>
              <a:t>To begin a checklist, click “launch” next to the child’s name on the child summary page.</a:t>
            </a:r>
          </a:p>
          <a:p>
            <a:pPr defTabSz="914223">
              <a:defRPr/>
            </a:pPr>
            <a:r>
              <a:rPr lang="en-US" dirty="0" smtClean="0"/>
              <a:t>-Select 1, 2, or 3</a:t>
            </a:r>
            <a:r>
              <a:rPr lang="en-US" baseline="0" dirty="0" smtClean="0"/>
              <a:t> RARELY, SOMETIMES AND CONSISTENTLY </a:t>
            </a:r>
            <a:r>
              <a:rPr lang="en-US" dirty="0" smtClean="0"/>
              <a:t>Click</a:t>
            </a:r>
            <a:r>
              <a:rPr lang="en-US" baseline="0" dirty="0" smtClean="0"/>
              <a:t> “next” to continue.</a:t>
            </a:r>
          </a:p>
          <a:p>
            <a:r>
              <a:rPr lang="en-US" baseline="0" dirty="0" smtClean="0"/>
              <a:t>You should refer to at least three weeks of observation, anecdotal notes, running records, other feedback etc. to make a determination on the rating scale. </a:t>
            </a:r>
            <a:endParaRPr lang="en-US" dirty="0" smtClean="0"/>
          </a:p>
        </p:txBody>
      </p:sp>
      <p:sp>
        <p:nvSpPr>
          <p:cNvPr id="4" name="Slide Number Placeholder 3"/>
          <p:cNvSpPr>
            <a:spLocks noGrp="1"/>
          </p:cNvSpPr>
          <p:nvPr>
            <p:ph type="sldNum" sz="quarter" idx="10"/>
          </p:nvPr>
        </p:nvSpPr>
        <p:spPr/>
        <p:txBody>
          <a:bodyPr/>
          <a:lstStyle/>
          <a:p>
            <a:fld id="{4E568C4A-BEDA-429E-A123-8CBE926DC062}" type="slidenum">
              <a:rPr lang="en-US" smtClean="0"/>
              <a:t>85</a:t>
            </a:fld>
            <a:endParaRPr lang="en-US"/>
          </a:p>
        </p:txBody>
      </p:sp>
    </p:spTree>
    <p:extLst>
      <p:ext uri="{BB962C8B-B14F-4D97-AF65-F5344CB8AC3E}">
        <p14:creationId xmlns:p14="http://schemas.microsoft.com/office/powerpoint/2010/main" val="23785197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a:t>
            </a:r>
            <a:r>
              <a:rPr lang="en-US" baseline="0" dirty="0" smtClean="0"/>
              <a:t> by viewing the instructional video on Observables and then have teachers log into the system and practice any part of the checklist. After completing discuss with teachers.</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86</a:t>
            </a:fld>
            <a:endParaRPr lang="en-US"/>
          </a:p>
        </p:txBody>
      </p:sp>
    </p:spTree>
    <p:extLst>
      <p:ext uri="{BB962C8B-B14F-4D97-AF65-F5344CB8AC3E}">
        <p14:creationId xmlns:p14="http://schemas.microsoft.com/office/powerpoint/2010/main" val="25478494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and Discuss</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87</a:t>
            </a:fld>
            <a:endParaRPr lang="en-US"/>
          </a:p>
        </p:txBody>
      </p:sp>
    </p:spTree>
    <p:extLst>
      <p:ext uri="{BB962C8B-B14F-4D97-AF65-F5344CB8AC3E}">
        <p14:creationId xmlns:p14="http://schemas.microsoft.com/office/powerpoint/2010/main" val="42745561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you see the early writing checklist as it appears in the assessment. The guidance, as in all checklists, recommends </a:t>
            </a:r>
            <a:r>
              <a:rPr lang="en-US" sz="1200" b="0" i="0" kern="1200" baseline="0" dirty="0" smtClean="0">
                <a:solidFill>
                  <a:schemeClr val="tx1"/>
                </a:solidFill>
                <a:effectLst/>
                <a:latin typeface="+mn-lt"/>
                <a:ea typeface="+mn-ea"/>
                <a:cs typeface="+mn-cs"/>
              </a:rPr>
              <a:t>using </a:t>
            </a:r>
            <a:r>
              <a:rPr lang="en-US" sz="1200" b="0" i="0" kern="1200" dirty="0" smtClean="0">
                <a:solidFill>
                  <a:schemeClr val="tx1"/>
                </a:solidFill>
                <a:effectLst/>
                <a:latin typeface="+mn-lt"/>
                <a:ea typeface="+mn-ea"/>
                <a:cs typeface="+mn-cs"/>
              </a:rPr>
              <a:t>ongoing, systematic observations of a child’s behaviors to complete the Early Writing checklist. A portfolio or anecdotal note-taking system can facilitate this assessment. Teachers often document these types of notes related to the behaviors:</a:t>
            </a:r>
          </a:p>
          <a:p>
            <a:r>
              <a:rPr lang="en-US" sz="1200" b="0" i="0" kern="1200" dirty="0" smtClean="0">
                <a:solidFill>
                  <a:schemeClr val="tx1"/>
                </a:solidFill>
                <a:effectLst/>
                <a:latin typeface="+mn-lt"/>
                <a:ea typeface="+mn-ea"/>
                <a:cs typeface="+mn-cs"/>
              </a:rPr>
              <a:t>The date</a:t>
            </a:r>
          </a:p>
          <a:p>
            <a:r>
              <a:rPr lang="en-US" sz="1200" b="0" i="0" kern="1200" dirty="0" smtClean="0">
                <a:solidFill>
                  <a:schemeClr val="tx1"/>
                </a:solidFill>
                <a:effectLst/>
                <a:latin typeface="+mn-lt"/>
                <a:ea typeface="+mn-ea"/>
                <a:cs typeface="+mn-cs"/>
              </a:rPr>
              <a:t>The setting for</a:t>
            </a:r>
            <a:r>
              <a:rPr lang="en-US" sz="1200" b="0" i="0" kern="1200" baseline="0" dirty="0" smtClean="0">
                <a:solidFill>
                  <a:schemeClr val="tx1"/>
                </a:solidFill>
                <a:effectLst/>
                <a:latin typeface="+mn-lt"/>
                <a:ea typeface="+mn-ea"/>
                <a:cs typeface="+mn-cs"/>
              </a:rPr>
              <a:t> example, at</a:t>
            </a:r>
            <a:r>
              <a:rPr lang="en-US" sz="1200" b="0" i="0" kern="1200" dirty="0" smtClean="0">
                <a:solidFill>
                  <a:schemeClr val="tx1"/>
                </a:solidFill>
                <a:effectLst/>
                <a:latin typeface="+mn-lt"/>
                <a:ea typeface="+mn-ea"/>
                <a:cs typeface="+mn-cs"/>
              </a:rPr>
              <a:t> center</a:t>
            </a:r>
            <a:r>
              <a:rPr lang="en-US" sz="1200" b="0" i="0" kern="1200" baseline="0" dirty="0" smtClean="0">
                <a:solidFill>
                  <a:schemeClr val="tx1"/>
                </a:solidFill>
                <a:effectLst/>
                <a:latin typeface="+mn-lt"/>
                <a:ea typeface="+mn-ea"/>
                <a:cs typeface="+mn-cs"/>
              </a:rPr>
              <a:t> time, in the writing </a:t>
            </a:r>
            <a:r>
              <a:rPr lang="en-US" sz="1200" b="0" i="0" kern="1200" dirty="0" smtClean="0">
                <a:solidFill>
                  <a:schemeClr val="tx1"/>
                </a:solidFill>
                <a:effectLst/>
                <a:latin typeface="+mn-lt"/>
                <a:ea typeface="+mn-ea"/>
                <a:cs typeface="+mn-cs"/>
              </a:rPr>
              <a:t>center</a:t>
            </a:r>
            <a:r>
              <a:rPr lang="en-US" sz="1200" b="0" i="0" kern="1200" baseline="0" dirty="0" smtClean="0">
                <a:solidFill>
                  <a:schemeClr val="tx1"/>
                </a:solidFill>
                <a:effectLst/>
                <a:latin typeface="+mn-lt"/>
                <a:ea typeface="+mn-ea"/>
                <a:cs typeface="+mn-cs"/>
              </a:rPr>
              <a:t> or in small group.</a:t>
            </a:r>
          </a:p>
          <a:p>
            <a:r>
              <a:rPr lang="en-US" sz="1200" b="0" i="0" kern="1200" dirty="0" smtClean="0">
                <a:solidFill>
                  <a:schemeClr val="tx1"/>
                </a:solidFill>
                <a:effectLst/>
                <a:latin typeface="+mn-lt"/>
                <a:ea typeface="+mn-ea"/>
                <a:cs typeface="+mn-cs"/>
              </a:rPr>
              <a:t>Whether support or scaffolding from the teacher or another child was needed</a:t>
            </a:r>
          </a:p>
          <a:p>
            <a:r>
              <a:rPr lang="en-US" sz="1200" b="0" i="0" kern="1200" dirty="0" smtClean="0">
                <a:solidFill>
                  <a:schemeClr val="tx1"/>
                </a:solidFill>
                <a:effectLst/>
                <a:latin typeface="+mn-lt"/>
                <a:ea typeface="+mn-ea"/>
                <a:cs typeface="+mn-cs"/>
              </a:rPr>
              <a:t>And How often the behavior occurs</a:t>
            </a:r>
          </a:p>
          <a:p>
            <a:r>
              <a:rPr lang="en-US" sz="1200" b="0" i="0" kern="1200" dirty="0" smtClean="0">
                <a:solidFill>
                  <a:schemeClr val="tx1"/>
                </a:solidFill>
                <a:effectLst/>
                <a:latin typeface="+mn-lt"/>
                <a:ea typeface="+mn-ea"/>
                <a:cs typeface="+mn-cs"/>
              </a:rPr>
              <a:t>In considering the rating for each item in the checklist, evaluate whether a behavior is:</a:t>
            </a:r>
          </a:p>
          <a:p>
            <a:r>
              <a:rPr lang="en-US" sz="1200" b="1" i="0" kern="1200" dirty="0" smtClean="0">
                <a:solidFill>
                  <a:schemeClr val="tx1"/>
                </a:solidFill>
                <a:effectLst/>
                <a:latin typeface="+mn-lt"/>
                <a:ea typeface="+mn-ea"/>
                <a:cs typeface="+mn-cs"/>
              </a:rPr>
              <a:t>Rarely: </a:t>
            </a:r>
            <a:r>
              <a:rPr lang="en-US" sz="1200" b="0" i="0" kern="1200" dirty="0" smtClean="0">
                <a:solidFill>
                  <a:schemeClr val="tx1"/>
                </a:solidFill>
                <a:effectLst/>
                <a:latin typeface="+mn-lt"/>
                <a:ea typeface="+mn-ea"/>
                <a:cs typeface="+mn-cs"/>
              </a:rPr>
              <a:t>The child never or rarely demonstrates the behavior. (0 point)</a:t>
            </a:r>
          </a:p>
          <a:p>
            <a:r>
              <a:rPr lang="en-US" sz="1200" b="1" i="0" kern="1200" dirty="0" smtClean="0">
                <a:solidFill>
                  <a:schemeClr val="tx1"/>
                </a:solidFill>
                <a:effectLst/>
                <a:latin typeface="+mn-lt"/>
                <a:ea typeface="+mn-ea"/>
                <a:cs typeface="+mn-cs"/>
              </a:rPr>
              <a:t>Sometimes:</a:t>
            </a:r>
            <a:r>
              <a:rPr lang="en-US" sz="1200" b="0" i="0" kern="1200" dirty="0" smtClean="0">
                <a:solidFill>
                  <a:schemeClr val="tx1"/>
                </a:solidFill>
                <a:effectLst/>
                <a:latin typeface="+mn-lt"/>
                <a:ea typeface="+mn-ea"/>
                <a:cs typeface="+mn-cs"/>
              </a:rPr>
              <a:t> The child sometimes demonstrates the behavior, but is inconsistent or requires assistance. (1 points)</a:t>
            </a:r>
          </a:p>
          <a:p>
            <a:r>
              <a:rPr lang="en-US" sz="1200" b="1" i="0" kern="1200" dirty="0" smtClean="0">
                <a:solidFill>
                  <a:schemeClr val="tx1"/>
                </a:solidFill>
                <a:effectLst/>
                <a:latin typeface="+mn-lt"/>
                <a:ea typeface="+mn-ea"/>
                <a:cs typeface="+mn-cs"/>
              </a:rPr>
              <a:t>Consistently:</a:t>
            </a:r>
            <a:r>
              <a:rPr lang="en-US" sz="1200" b="0" i="0" kern="1200" dirty="0" smtClean="0">
                <a:solidFill>
                  <a:schemeClr val="tx1"/>
                </a:solidFill>
                <a:effectLst/>
                <a:latin typeface="+mn-lt"/>
                <a:ea typeface="+mn-ea"/>
                <a:cs typeface="+mn-cs"/>
              </a:rPr>
              <a:t> The child consistently demonstrates the behavior. (2 points)</a:t>
            </a:r>
          </a:p>
          <a:p>
            <a:r>
              <a:rPr lang="en-US" sz="1200" b="0" i="0" kern="1200" dirty="0" smtClean="0">
                <a:solidFill>
                  <a:schemeClr val="tx1"/>
                </a:solidFill>
                <a:effectLst/>
                <a:latin typeface="+mn-lt"/>
                <a:ea typeface="+mn-ea"/>
                <a:cs typeface="+mn-cs"/>
              </a:rPr>
              <a:t>Tap or click a rating for every item to record a complete checklist.</a:t>
            </a:r>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88</a:t>
            </a:fld>
            <a:endParaRPr lang="en-US"/>
          </a:p>
        </p:txBody>
      </p:sp>
    </p:spTree>
    <p:extLst>
      <p:ext uri="{BB962C8B-B14F-4D97-AF65-F5344CB8AC3E}">
        <p14:creationId xmlns:p14="http://schemas.microsoft.com/office/powerpoint/2010/main" val="2994024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What does</a:t>
            </a:r>
            <a:r>
              <a:rPr lang="en-US" baseline="0" dirty="0" smtClean="0"/>
              <a:t> this information reveal? </a:t>
            </a:r>
          </a:p>
        </p:txBody>
      </p:sp>
      <p:sp>
        <p:nvSpPr>
          <p:cNvPr id="4" name="Slide Number Placeholder 3"/>
          <p:cNvSpPr>
            <a:spLocks noGrp="1"/>
          </p:cNvSpPr>
          <p:nvPr>
            <p:ph type="sldNum" sz="quarter" idx="10"/>
          </p:nvPr>
        </p:nvSpPr>
        <p:spPr/>
        <p:txBody>
          <a:bodyPr/>
          <a:lstStyle/>
          <a:p>
            <a:fld id="{F8508ABF-2F91-4803-8D51-D8A434D956C4}" type="slidenum">
              <a:rPr lang="en-US" smtClean="0"/>
              <a:t>89</a:t>
            </a:fld>
            <a:endParaRPr lang="en-US"/>
          </a:p>
        </p:txBody>
      </p:sp>
    </p:spTree>
    <p:extLst>
      <p:ext uri="{BB962C8B-B14F-4D97-AF65-F5344CB8AC3E}">
        <p14:creationId xmlns:p14="http://schemas.microsoft.com/office/powerpoint/2010/main" val="21784110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viewing</a:t>
            </a:r>
            <a:r>
              <a:rPr lang="en-US" baseline="0" dirty="0" smtClean="0"/>
              <a:t> a summary report for the early writing checklist for this student we see that they did not meet the benchmark and require more support.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this is wave 2 of a student summary what will be next steps for instructional planning?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90</a:t>
            </a:fld>
            <a:endParaRPr lang="en-US"/>
          </a:p>
        </p:txBody>
      </p:sp>
    </p:spTree>
    <p:extLst>
      <p:ext uri="{BB962C8B-B14F-4D97-AF65-F5344CB8AC3E}">
        <p14:creationId xmlns:p14="http://schemas.microsoft.com/office/powerpoint/2010/main" val="1263882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Emotional, Physical</a:t>
            </a:r>
            <a:r>
              <a:rPr lang="en-US" baseline="0" dirty="0" smtClean="0"/>
              <a:t> Development &amp; Health, and Approaches to Learning are 3 pt. scale checklists. based on emerging, developing and proficient</a:t>
            </a:r>
          </a:p>
          <a:p>
            <a:endParaRPr lang="en-US" baseline="0" dirty="0" smtClean="0"/>
          </a:p>
          <a:p>
            <a:r>
              <a:rPr lang="en-US" baseline="0" dirty="0" smtClean="0"/>
              <a:t>Math includes:</a:t>
            </a:r>
          </a:p>
          <a:p>
            <a:r>
              <a:rPr lang="en-US" baseline="0" dirty="0" smtClean="0"/>
              <a:t>Rote Counting, Shape Naming, Number Discrimination, Number Naming, Shape Discrimination, Counting Sets and Operations  </a:t>
            </a:r>
          </a:p>
          <a:p>
            <a:endParaRPr lang="en-US" baseline="0" dirty="0" smtClean="0"/>
          </a:p>
          <a:p>
            <a:r>
              <a:rPr lang="en-US" baseline="0" dirty="0" smtClean="0"/>
              <a:t>Phonological Awareness includes:</a:t>
            </a:r>
          </a:p>
          <a:p>
            <a:r>
              <a:rPr lang="en-US" baseline="0" dirty="0" smtClean="0"/>
              <a:t>Listening, receptive and expressive rhyming skills, syllabication, sentence segmenting, alliteration and onset rime</a:t>
            </a:r>
            <a:endParaRPr lang="en-US" dirty="0"/>
          </a:p>
        </p:txBody>
      </p:sp>
      <p:sp>
        <p:nvSpPr>
          <p:cNvPr id="4" name="Slide Number Placeholder 3"/>
          <p:cNvSpPr>
            <a:spLocks noGrp="1"/>
          </p:cNvSpPr>
          <p:nvPr>
            <p:ph type="sldNum" sz="quarter" idx="10"/>
          </p:nvPr>
        </p:nvSpPr>
        <p:spPr/>
        <p:txBody>
          <a:bodyPr/>
          <a:lstStyle/>
          <a:p>
            <a:fld id="{8F808A5B-4A7F-430B-BC5E-676E0541630D}" type="slidenum">
              <a:rPr lang="en-US" smtClean="0"/>
              <a:t>9</a:t>
            </a:fld>
            <a:endParaRPr lang="en-US"/>
          </a:p>
        </p:txBody>
      </p:sp>
    </p:spTree>
    <p:extLst>
      <p:ext uri="{BB962C8B-B14F-4D97-AF65-F5344CB8AC3E}">
        <p14:creationId xmlns:p14="http://schemas.microsoft.com/office/powerpoint/2010/main" val="13503644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a:t>
            </a:r>
            <a:r>
              <a:rPr lang="en-US" baseline="0" dirty="0" smtClean="0"/>
              <a:t>te HOW TO GUIDES</a:t>
            </a:r>
          </a:p>
          <a:p>
            <a:r>
              <a:rPr lang="en-US" dirty="0" smtClean="0"/>
              <a:t>Find the resources such as the Spanish and English language Scoresheets for each wave of vocabulary administration. Find specific instructions</a:t>
            </a:r>
            <a:r>
              <a:rPr lang="en-US" baseline="0" dirty="0" smtClean="0"/>
              <a:t> with step by step on how to view reports. Find the Story retell response record sheet. Here you will also find instructions for offline assessment, printable parent reports and of course the CPM User Guide. You will also find HTG for every CPM report. </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91</a:t>
            </a:fld>
            <a:endParaRPr lang="en-US"/>
          </a:p>
        </p:txBody>
      </p:sp>
    </p:spTree>
    <p:extLst>
      <p:ext uri="{BB962C8B-B14F-4D97-AF65-F5344CB8AC3E}">
        <p14:creationId xmlns:p14="http://schemas.microsoft.com/office/powerpoint/2010/main" val="10342396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let’s take a closer look at reports. </a:t>
            </a:r>
            <a:endParaRPr lang="en-US" dirty="0"/>
          </a:p>
        </p:txBody>
      </p:sp>
      <p:sp>
        <p:nvSpPr>
          <p:cNvPr id="4" name="Slide Number Placeholder 3"/>
          <p:cNvSpPr>
            <a:spLocks noGrp="1"/>
          </p:cNvSpPr>
          <p:nvPr>
            <p:ph type="sldNum" sz="quarter" idx="10"/>
          </p:nvPr>
        </p:nvSpPr>
        <p:spPr/>
        <p:txBody>
          <a:bodyPr/>
          <a:lstStyle/>
          <a:p>
            <a:fld id="{76C263D3-A5ED-4783-91FA-0029CC23C33F}" type="slidenum">
              <a:rPr lang="en-US" smtClean="0"/>
              <a:t>92</a:t>
            </a:fld>
            <a:endParaRPr lang="en-US"/>
          </a:p>
        </p:txBody>
      </p:sp>
    </p:spTree>
    <p:extLst>
      <p:ext uri="{BB962C8B-B14F-4D97-AF65-F5344CB8AC3E}">
        <p14:creationId xmlns:p14="http://schemas.microsoft.com/office/powerpoint/2010/main" val="2147996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latin typeface="Helvetica" panose="020B0604020202020204" pitchFamily="34" charset="0"/>
                <a:cs typeface="Helvetica" panose="020B0604020202020204" pitchFamily="34" charset="0"/>
              </a:rPr>
              <a:t>Say:</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CIRCLE Progress</a:t>
            </a:r>
            <a:r>
              <a:rPr lang="en-US" sz="1600" baseline="0" dirty="0" smtClean="0"/>
              <a:t> Monitoring </a:t>
            </a:r>
            <a:r>
              <a:rPr lang="en-US" sz="1600" dirty="0" smtClean="0"/>
              <a:t>provides you with several different Reports.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(R</a:t>
            </a:r>
            <a:r>
              <a:rPr lang="en-US" sz="1600" baseline="0" dirty="0" smtClean="0"/>
              <a:t>eview each type of report as listed on the slide.)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We will look at each of these reports in detail.  </a:t>
            </a:r>
            <a:endParaRPr lang="en-US" sz="1600" dirty="0" smtClean="0"/>
          </a:p>
          <a:p>
            <a:endParaRPr lang="en-US" sz="1600" dirty="0">
              <a:latin typeface="Helvetica" panose="020B0604020202020204" pitchFamily="34" charset="0"/>
              <a:cs typeface="Helvetica" panose="020B0604020202020204" pitchFamily="34" charset="0"/>
            </a:endParaRPr>
          </a:p>
          <a:p>
            <a:pPr>
              <a:buFont typeface="Courier New" panose="02070309020205020404" pitchFamily="49" charset="0"/>
              <a:buChar char="o"/>
            </a:pPr>
            <a:r>
              <a:rPr lang="en-US" sz="1600" dirty="0">
                <a:solidFill>
                  <a:srgbClr val="EE1B24"/>
                </a:solidFill>
                <a:latin typeface="Helvetica" panose="020B0604020202020204" pitchFamily="34" charset="0"/>
                <a:cs typeface="Helvetica" panose="020B0604020202020204" pitchFamily="34" charset="0"/>
              </a:rPr>
              <a:t>Completion Report</a:t>
            </a:r>
            <a:r>
              <a:rPr lang="en-US" sz="1600" dirty="0">
                <a:latin typeface="Helvetica" panose="020B0604020202020204" pitchFamily="34" charset="0"/>
                <a:cs typeface="Helvetica" panose="020B0604020202020204" pitchFamily="34" charset="0"/>
              </a:rPr>
              <a:t>: tracks completion of required </a:t>
            </a:r>
            <a:r>
              <a:rPr lang="en-US" sz="1600" dirty="0" smtClean="0">
                <a:latin typeface="Helvetica" panose="020B0604020202020204" pitchFamily="34" charset="0"/>
                <a:cs typeface="Helvetica" panose="020B0604020202020204" pitchFamily="34" charset="0"/>
              </a:rPr>
              <a:t>assessments</a:t>
            </a:r>
          </a:p>
          <a:p>
            <a:pPr marL="0" marR="0" indent="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600" smtClean="0">
                <a:solidFill>
                  <a:srgbClr val="EE1B24"/>
                </a:solidFill>
                <a:latin typeface="Helvetica" panose="020B0604020202020204" pitchFamily="34" charset="0"/>
                <a:cs typeface="Helvetica" panose="020B0604020202020204" pitchFamily="34" charset="0"/>
              </a:rPr>
              <a:t>Growth Report</a:t>
            </a:r>
            <a:r>
              <a:rPr lang="en-US" sz="1600" smtClean="0">
                <a:latin typeface="Helvetica" panose="020B0604020202020204" pitchFamily="34" charset="0"/>
                <a:cs typeface="Helvetica" panose="020B0604020202020204" pitchFamily="34" charset="0"/>
              </a:rPr>
              <a:t>: allows districts, communities, and teachers to view children’s gains over time</a:t>
            </a:r>
            <a:endParaRPr lang="en-US" sz="1600" dirty="0">
              <a:latin typeface="Helvetica" panose="020B0604020202020204" pitchFamily="34" charset="0"/>
              <a:cs typeface="Helvetica" panose="020B0604020202020204" pitchFamily="34" charset="0"/>
            </a:endParaRPr>
          </a:p>
          <a:p>
            <a:pPr>
              <a:buFont typeface="Courier New" panose="02070309020205020404" pitchFamily="49" charset="0"/>
              <a:buChar char="o"/>
            </a:pPr>
            <a:r>
              <a:rPr lang="en-US" sz="1600" dirty="0">
                <a:solidFill>
                  <a:srgbClr val="EE1B24"/>
                </a:solidFill>
                <a:latin typeface="Helvetica" panose="020B0604020202020204" pitchFamily="34" charset="0"/>
                <a:cs typeface="Helvetica" panose="020B0604020202020204" pitchFamily="34" charset="0"/>
              </a:rPr>
              <a:t>Summary Report</a:t>
            </a:r>
            <a:r>
              <a:rPr lang="en-US" sz="1600" dirty="0">
                <a:latin typeface="Helvetica" panose="020B0604020202020204" pitchFamily="34" charset="0"/>
                <a:cs typeface="Helvetica" panose="020B0604020202020204" pitchFamily="34" charset="0"/>
              </a:rPr>
              <a:t>: allows districts and communities view children’s performance across all subject areas BY CLASSROOM or INDIVIDAUL STUDENT</a:t>
            </a:r>
          </a:p>
          <a:p>
            <a:pPr>
              <a:buFont typeface="Courier New" panose="02070309020205020404" pitchFamily="49" charset="0"/>
              <a:buChar char="o"/>
            </a:pPr>
            <a:r>
              <a:rPr lang="en-US" sz="1600" dirty="0" smtClean="0">
                <a:solidFill>
                  <a:srgbClr val="EE1B24"/>
                </a:solidFill>
                <a:latin typeface="Helvetica" panose="020B0604020202020204" pitchFamily="34" charset="0"/>
                <a:cs typeface="Helvetica" panose="020B0604020202020204" pitchFamily="34" charset="0"/>
              </a:rPr>
              <a:t>Group </a:t>
            </a:r>
            <a:r>
              <a:rPr lang="en-US" sz="1600" dirty="0">
                <a:solidFill>
                  <a:srgbClr val="EE1B24"/>
                </a:solidFill>
                <a:latin typeface="Helvetica" panose="020B0604020202020204" pitchFamily="34" charset="0"/>
                <a:cs typeface="Helvetica" panose="020B0604020202020204" pitchFamily="34" charset="0"/>
              </a:rPr>
              <a:t>Report</a:t>
            </a:r>
            <a:r>
              <a:rPr lang="en-US" sz="1600" dirty="0">
                <a:latin typeface="Helvetica" panose="020B0604020202020204" pitchFamily="34" charset="0"/>
                <a:cs typeface="Helvetica" panose="020B0604020202020204" pitchFamily="34" charset="0"/>
              </a:rPr>
              <a:t>: groups children with scores below age-related benchmarks and recommends activities for further skill development</a:t>
            </a:r>
          </a:p>
          <a:p>
            <a:endParaRPr lang="en-US" sz="1600" dirty="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10"/>
          </p:nvPr>
        </p:nvSpPr>
        <p:spPr/>
        <p:txBody>
          <a:bodyPr/>
          <a:lstStyle/>
          <a:p>
            <a:fld id="{8F808A5B-4A7F-430B-BC5E-676E0541630D}" type="slidenum">
              <a:rPr lang="en-US" smtClean="0"/>
              <a:t>93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96628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Completion</a:t>
            </a:r>
            <a:r>
              <a:rPr lang="en-US" baseline="0" dirty="0" smtClean="0"/>
              <a:t> Reports </a:t>
            </a:r>
          </a:p>
          <a:p>
            <a:r>
              <a:rPr lang="en-US" baseline="0" dirty="0" smtClean="0"/>
              <a:t>Say:</a:t>
            </a:r>
          </a:p>
          <a:p>
            <a:r>
              <a:rPr lang="en-US" i="1" baseline="0" dirty="0" smtClean="0"/>
              <a:t>Completion reports allows the teacher to see  students’ completed testing in selected measures . </a:t>
            </a:r>
          </a:p>
          <a:p>
            <a:endParaRPr lang="en-US" baseline="0" dirty="0" smtClean="0"/>
          </a:p>
          <a:p>
            <a:r>
              <a:rPr lang="en-US" baseline="0" dirty="0" smtClean="0"/>
              <a:t>NOTE: You can also review the report by % of students tested. </a:t>
            </a:r>
            <a:endParaRPr lang="en-US" dirty="0"/>
          </a:p>
        </p:txBody>
      </p:sp>
      <p:sp>
        <p:nvSpPr>
          <p:cNvPr id="4" name="Slide Number Placeholder 3"/>
          <p:cNvSpPr>
            <a:spLocks noGrp="1"/>
          </p:cNvSpPr>
          <p:nvPr>
            <p:ph type="sldNum" sz="quarter" idx="10"/>
          </p:nvPr>
        </p:nvSpPr>
        <p:spPr/>
        <p:txBody>
          <a:bodyPr/>
          <a:lstStyle/>
          <a:p>
            <a:fld id="{8F808A5B-4A7F-430B-BC5E-676E0541630D}" type="slidenum">
              <a:rPr lang="en-US" smtClean="0"/>
              <a:t>94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351278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a:t>
            </a:r>
            <a:r>
              <a:rPr lang="en-US" baseline="0" dirty="0" smtClean="0"/>
              <a:t> growth reports can be created by selecting the measures you want to see and the waves to compare. </a:t>
            </a:r>
          </a:p>
          <a:p>
            <a:endParaRPr lang="en-US" dirty="0"/>
          </a:p>
        </p:txBody>
      </p:sp>
      <p:sp>
        <p:nvSpPr>
          <p:cNvPr id="4" name="Slide Number Placeholder 3"/>
          <p:cNvSpPr>
            <a:spLocks noGrp="1"/>
          </p:cNvSpPr>
          <p:nvPr>
            <p:ph type="sldNum" sz="quarter" idx="10"/>
          </p:nvPr>
        </p:nvSpPr>
        <p:spPr/>
        <p:txBody>
          <a:bodyPr/>
          <a:lstStyle/>
          <a:p>
            <a:fld id="{8F808A5B-4A7F-430B-BC5E-676E0541630D}" type="slidenum">
              <a:rPr lang="en-US" smtClean="0"/>
              <a:t>95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220897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export you can move your</a:t>
            </a:r>
            <a:r>
              <a:rPr lang="en-US" baseline="0" dirty="0" smtClean="0"/>
              <a:t> cursor over the bars to view percentages. </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96</a:t>
            </a:fld>
            <a:endParaRPr lang="en-US"/>
          </a:p>
        </p:txBody>
      </p:sp>
    </p:spTree>
    <p:extLst>
      <p:ext uri="{BB962C8B-B14F-4D97-AF65-F5344CB8AC3E}">
        <p14:creationId xmlns:p14="http://schemas.microsoft.com/office/powerpoint/2010/main" val="31475201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export you can also manipulate the colored bar graph key by deselecting proficiency ranges. In this report example we see only those students older than 4 that need support. </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97</a:t>
            </a:fld>
            <a:endParaRPr lang="en-US"/>
          </a:p>
        </p:txBody>
      </p:sp>
    </p:spTree>
    <p:extLst>
      <p:ext uri="{BB962C8B-B14F-4D97-AF65-F5344CB8AC3E}">
        <p14:creationId xmlns:p14="http://schemas.microsoft.com/office/powerpoint/2010/main" val="11789541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the export button to generate a PDF</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98</a:t>
            </a:fld>
            <a:endParaRPr lang="en-US"/>
          </a:p>
        </p:txBody>
      </p:sp>
    </p:spTree>
    <p:extLst>
      <p:ext uri="{BB962C8B-B14F-4D97-AF65-F5344CB8AC3E}">
        <p14:creationId xmlns:p14="http://schemas.microsoft.com/office/powerpoint/2010/main" val="7476099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growth report also produces an average</a:t>
            </a:r>
            <a:r>
              <a:rPr lang="en-US" baseline="0" dirty="0" smtClean="0"/>
              <a:t> score report. In this report example, you see the average correct scores for all students in the class for these select measures.  These scores are from two different time points.  At the top of each bar is the maximum  number of correct answers. </a:t>
            </a:r>
            <a:endParaRPr lang="en-US" dirty="0"/>
          </a:p>
        </p:txBody>
      </p:sp>
      <p:sp>
        <p:nvSpPr>
          <p:cNvPr id="4" name="Slide Number Placeholder 3"/>
          <p:cNvSpPr>
            <a:spLocks noGrp="1"/>
          </p:cNvSpPr>
          <p:nvPr>
            <p:ph type="sldNum" sz="quarter" idx="10"/>
          </p:nvPr>
        </p:nvSpPr>
        <p:spPr/>
        <p:txBody>
          <a:bodyPr/>
          <a:lstStyle/>
          <a:p>
            <a:fld id="{F8508ABF-2F91-4803-8D51-D8A434D956C4}" type="slidenum">
              <a:rPr lang="en-US" smtClean="0"/>
              <a:t>99</a:t>
            </a:fld>
            <a:endParaRPr lang="en-US"/>
          </a:p>
        </p:txBody>
      </p:sp>
    </p:spTree>
    <p:extLst>
      <p:ext uri="{BB962C8B-B14F-4D97-AF65-F5344CB8AC3E}">
        <p14:creationId xmlns:p14="http://schemas.microsoft.com/office/powerpoint/2010/main" val="19816928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4">
              <a:defRPr/>
            </a:pPr>
            <a:r>
              <a:rPr lang="en-US" dirty="0" smtClean="0"/>
              <a:t>Say:</a:t>
            </a:r>
          </a:p>
          <a:p>
            <a:pPr defTabSz="914274">
              <a:defRPr/>
            </a:pPr>
            <a:r>
              <a:rPr lang="en-US" dirty="0" smtClean="0"/>
              <a:t>The class summary shows</a:t>
            </a:r>
            <a:r>
              <a:rPr lang="en-US" baseline="0" dirty="0" smtClean="0"/>
              <a:t> each child in the classroom and their scores on each part of the CIRCLE Progress Monitoring  . This will give you an overall picture of the assessment for your entire class.  It is a snapshot of the student’s skills. </a:t>
            </a:r>
          </a:p>
          <a:p>
            <a:pPr defTabSz="914274">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30C4F35-4BC7-4968-B303-2DEAD78B3315}" type="slidenum">
              <a:rPr lang="en-US" smtClean="0"/>
              <a:t>100</a:t>
            </a:fld>
            <a:endParaRPr lang="en-US" dirty="0"/>
          </a:p>
        </p:txBody>
      </p:sp>
    </p:spTree>
    <p:extLst>
      <p:ext uri="{BB962C8B-B14F-4D97-AF65-F5344CB8AC3E}">
        <p14:creationId xmlns:p14="http://schemas.microsoft.com/office/powerpoint/2010/main" val="200358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2486982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400269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380564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wo Column Subhead and Text">
    <p:spTree>
      <p:nvGrpSpPr>
        <p:cNvPr id="1" name=""/>
        <p:cNvGrpSpPr/>
        <p:nvPr/>
      </p:nvGrpSpPr>
      <p:grpSpPr>
        <a:xfrm>
          <a:off x="0" y="0"/>
          <a:ext cx="0" cy="0"/>
          <a:chOff x="0" y="0"/>
          <a:chExt cx="0" cy="0"/>
        </a:xfrm>
      </p:grpSpPr>
      <p:sp>
        <p:nvSpPr>
          <p:cNvPr id="18" name="Text Placeholder 17"/>
          <p:cNvSpPr>
            <a:spLocks noGrp="1"/>
          </p:cNvSpPr>
          <p:nvPr>
            <p:ph type="body" sz="quarter" idx="18"/>
          </p:nvPr>
        </p:nvSpPr>
        <p:spPr>
          <a:xfrm>
            <a:off x="4758061" y="1819655"/>
            <a:ext cx="4032504" cy="4330773"/>
          </a:xfrm>
          <a:prstGeom prst="rect">
            <a:avLst/>
          </a:prstGeom>
        </p:spPr>
        <p:txBody>
          <a:bodyPr vert="horz" lIns="91440" tIns="45720" rIns="91440" bIns="45720" rtlCol="0">
            <a:noAutofit/>
          </a:bodyPr>
          <a:lstStyle>
            <a:lvl1pPr indent="-228600" algn="l" defTabSz="914400" rtl="0" eaLnBrk="1" latinLnBrk="0" hangingPunct="1">
              <a:lnSpc>
                <a:spcPct val="100000"/>
              </a:lnSpc>
              <a:spcBef>
                <a:spcPts val="1200"/>
              </a:spcBef>
              <a:buClr>
                <a:schemeClr val="tx2"/>
              </a:buClr>
              <a:buFont typeface="Arial" pitchFamily="34" charset="0"/>
              <a:defRPr lang="en-US" sz="2000" kern="1200" dirty="0" smtClean="0">
                <a:solidFill>
                  <a:schemeClr val="tx1"/>
                </a:solidFill>
                <a:latin typeface="+mn-lt"/>
                <a:ea typeface="+mn-ea"/>
                <a:cs typeface="+mn-cs"/>
              </a:defRPr>
            </a:lvl1pPr>
            <a:lvl2pPr indent="-228600" algn="l" defTabSz="914400" rtl="0" eaLnBrk="1" latinLnBrk="0" hangingPunct="1">
              <a:lnSpc>
                <a:spcPct val="100000"/>
              </a:lnSpc>
              <a:spcBef>
                <a:spcPts val="1200"/>
              </a:spcBef>
              <a:buClr>
                <a:schemeClr val="tx2"/>
              </a:buClr>
              <a:buFont typeface="Arial" pitchFamily="34" charset="0"/>
              <a:defRPr lang="en-US" sz="2000" kern="1200" dirty="0" smtClean="0">
                <a:solidFill>
                  <a:schemeClr val="tx1"/>
                </a:solidFill>
                <a:latin typeface="+mn-lt"/>
                <a:ea typeface="+mn-ea"/>
                <a:cs typeface="+mn-cs"/>
              </a:defRPr>
            </a:lvl2pPr>
            <a:lvl3pPr indent="-228600" algn="l" defTabSz="914400" rtl="0" eaLnBrk="1" latinLnBrk="0" hangingPunct="1">
              <a:lnSpc>
                <a:spcPct val="100000"/>
              </a:lnSpc>
              <a:spcBef>
                <a:spcPts val="1200"/>
              </a:spcBef>
              <a:buClr>
                <a:schemeClr val="tx2"/>
              </a:buClr>
              <a:buFont typeface="Arial" pitchFamily="34" charset="0"/>
              <a:defRPr lang="en-US" sz="2000" kern="1200" dirty="0">
                <a:solidFill>
                  <a:schemeClr val="tx1"/>
                </a:solidFill>
                <a:latin typeface="+mn-lt"/>
                <a:ea typeface="+mn-ea"/>
                <a:cs typeface="+mn-cs"/>
              </a:defRPr>
            </a:lvl3pPr>
            <a:lvl4pPr>
              <a:defRPr sz="2000"/>
            </a:lvl4pPr>
            <a:lvl5pPr>
              <a:defRPr sz="2000"/>
            </a:lvl5p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16" name="Text Placeholder 15"/>
          <p:cNvSpPr>
            <a:spLocks noGrp="1"/>
          </p:cNvSpPr>
          <p:nvPr>
            <p:ph type="body" sz="quarter" idx="17"/>
          </p:nvPr>
        </p:nvSpPr>
        <p:spPr>
          <a:xfrm>
            <a:off x="455458" y="1819656"/>
            <a:ext cx="4032504" cy="4342918"/>
          </a:xfrm>
          <a:prstGeom prst="rect">
            <a:avLst/>
          </a:prstGeom>
        </p:spPr>
        <p:txBody>
          <a:bodyPr>
            <a:noAutofit/>
          </a:bodyPr>
          <a:lstStyle>
            <a:lvl1pPr>
              <a:lnSpc>
                <a:spcPct val="100000"/>
              </a:lnSpc>
              <a:spcBef>
                <a:spcPts val="1200"/>
              </a:spcBef>
              <a:defRPr sz="2000"/>
            </a:lvl1pPr>
            <a:lvl2pPr>
              <a:lnSpc>
                <a:spcPct val="100000"/>
              </a:lnSpc>
              <a:spcBef>
                <a:spcPts val="1200"/>
              </a:spcBef>
              <a:defRPr sz="2000"/>
            </a:lvl2pPr>
            <a:lvl3pPr>
              <a:lnSpc>
                <a:spcPct val="100000"/>
              </a:lnSpc>
              <a:spcBef>
                <a:spcPts val="1200"/>
              </a:spcBef>
              <a:defRPr sz="2000"/>
            </a:lvl3pPr>
            <a:lvl4pPr>
              <a:defRPr sz="2000"/>
            </a:lvl4pPr>
            <a:lvl5pPr>
              <a:defRPr sz="2000"/>
            </a:lvl5p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6" name="Text Placeholder 5"/>
          <p:cNvSpPr>
            <a:spLocks noGrp="1"/>
          </p:cNvSpPr>
          <p:nvPr>
            <p:ph type="body" sz="quarter" idx="14" hasCustomPrompt="1"/>
          </p:nvPr>
        </p:nvSpPr>
        <p:spPr>
          <a:xfrm>
            <a:off x="466344" y="1453896"/>
            <a:ext cx="4032504" cy="432073"/>
          </a:xfrm>
          <a:prstGeom prst="rect">
            <a:avLst/>
          </a:prstGeom>
        </p:spPr>
        <p:txBody>
          <a:bodyPr vert="horz">
            <a:noAutofit/>
          </a:bodyPr>
          <a:lstStyle>
            <a:lvl1pPr marL="0" indent="0">
              <a:buNone/>
              <a:defRPr sz="2200">
                <a:solidFill>
                  <a:schemeClr val="tx2"/>
                </a:solidFill>
                <a:latin typeface="+mj-lt"/>
                <a:cs typeface="Amplify Regular"/>
              </a:defRPr>
            </a:lvl1pPr>
          </a:lstStyle>
          <a:p>
            <a:pPr lvl="0"/>
            <a:r>
              <a:rPr lang="en-US" dirty="0" smtClean="0"/>
              <a:t>This is a subhead</a:t>
            </a:r>
            <a:endParaRPr lang="en-US" dirty="0"/>
          </a:p>
        </p:txBody>
      </p:sp>
      <p:sp>
        <p:nvSpPr>
          <p:cNvPr id="11" name="Text Placeholder 5"/>
          <p:cNvSpPr>
            <a:spLocks noGrp="1"/>
          </p:cNvSpPr>
          <p:nvPr>
            <p:ph type="body" sz="quarter" idx="16" hasCustomPrompt="1"/>
          </p:nvPr>
        </p:nvSpPr>
        <p:spPr>
          <a:xfrm>
            <a:off x="4747175" y="1453896"/>
            <a:ext cx="4032504" cy="432073"/>
          </a:xfrm>
          <a:prstGeom prst="rect">
            <a:avLst/>
          </a:prstGeom>
        </p:spPr>
        <p:txBody>
          <a:bodyPr vert="horz">
            <a:noAutofit/>
          </a:bodyPr>
          <a:lstStyle>
            <a:lvl1pPr marL="0" indent="0">
              <a:buNone/>
              <a:defRPr sz="2200">
                <a:solidFill>
                  <a:schemeClr val="tx2"/>
                </a:solidFill>
                <a:latin typeface="+mj-lt"/>
                <a:cs typeface="Amplify Regular"/>
              </a:defRPr>
            </a:lvl1pPr>
          </a:lstStyle>
          <a:p>
            <a:pPr lvl="0"/>
            <a:r>
              <a:rPr lang="en-US" dirty="0" smtClean="0"/>
              <a:t>This is a subhead</a:t>
            </a:r>
            <a:endParaRPr lang="en-US" dirty="0"/>
          </a:p>
        </p:txBody>
      </p:sp>
      <p:sp>
        <p:nvSpPr>
          <p:cNvPr id="20" name="Title 19"/>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4886137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F7073"/>
                </a:solidFill>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245467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71374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181768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177377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254313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1944277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282369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A178E9EE-C1E3-4E58-833D-DCFF16304E82}" type="datetimeFigureOut">
              <a:rPr lang="en-US" smtClean="0"/>
              <a:t>1/25/2018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FA671CE-7098-462C-A24E-2A11EED76B9C}" type="slidenum">
              <a:rPr lang="en-US" smtClean="0"/>
              <a:t>‹#›</a:t>
            </a:fld>
            <a:endParaRPr lang="en-US"/>
          </a:p>
        </p:txBody>
      </p:sp>
    </p:spTree>
    <p:extLst>
      <p:ext uri="{BB962C8B-B14F-4D97-AF65-F5344CB8AC3E}">
        <p14:creationId xmlns:p14="http://schemas.microsoft.com/office/powerpoint/2010/main" val="217563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638245"/>
            <a:ext cx="9144000" cy="21204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449003" y="5761265"/>
            <a:ext cx="1694997" cy="906236"/>
          </a:xfrm>
          <a:prstGeom prst="rect">
            <a:avLst/>
          </a:prstGeom>
        </p:spPr>
      </p:pic>
      <p:sp>
        <p:nvSpPr>
          <p:cNvPr id="9" name="TextBox 8"/>
          <p:cNvSpPr txBox="1"/>
          <p:nvPr userDrawn="1"/>
        </p:nvSpPr>
        <p:spPr>
          <a:xfrm>
            <a:off x="3" y="6626228"/>
            <a:ext cx="5935436" cy="246221"/>
          </a:xfrm>
          <a:prstGeom prst="rect">
            <a:avLst/>
          </a:prstGeom>
          <a:noFill/>
        </p:spPr>
        <p:txBody>
          <a:bodyPr wrap="square" rtlCol="0">
            <a:spAutoFit/>
          </a:bodyPr>
          <a:lstStyle/>
          <a:p>
            <a:r>
              <a:rPr lang="en-US" sz="1000" dirty="0" smtClean="0">
                <a:solidFill>
                  <a:schemeClr val="bg1"/>
                </a:solidFill>
                <a:latin typeface="Century Gothic" panose="020B0502020202020204" pitchFamily="34" charset="0"/>
              </a:rPr>
              <a:t>© 2017 The University of Texas Health Science Center at Houston.</a:t>
            </a:r>
            <a:r>
              <a:rPr lang="en-US" sz="1000" baseline="0" dirty="0" smtClean="0">
                <a:solidFill>
                  <a:schemeClr val="bg1"/>
                </a:solidFill>
                <a:latin typeface="Century Gothic" panose="020B0502020202020204" pitchFamily="34" charset="0"/>
              </a:rPr>
              <a:t> All Rights Reserved.</a:t>
            </a:r>
            <a:endParaRPr lang="en-US" sz="1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6173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lang="en-US" sz="4400" kern="1200" dirty="0">
          <a:solidFill>
            <a:srgbClr val="EE1B24"/>
          </a:solidFill>
          <a:effectLst>
            <a:outerShdw blurRad="38100" dist="38100" dir="2700000" algn="tl">
              <a:srgbClr val="000000">
                <a:alpha val="43137"/>
              </a:srgbClr>
            </a:outerShdw>
          </a:effectLst>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content.jwplatform.com/players/fvF2Z2XE-upZaQlQy.html"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3.xml.rels><?xml version="1.0" encoding="UTF-8" standalone="yes"?>
<Relationships xmlns="http://schemas.openxmlformats.org/package/2006/relationships"><Relationship Id="rId3" Type="http://schemas.openxmlformats.org/officeDocument/2006/relationships/hyperlink" Target="https://content.jwplatform.com/players/ZwAldGEu-upZaQlQy.html"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liengage.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content.jwplatform.com/previews/WbIlgBAx-3dQYJPp5"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ontent.jwplatform.com/previews/dRxFzChk-3dQYJPp5"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content.jwplatform.com/previews/Qr4pjxgp-3dQYJPp5" TargetMode="External"/><Relationship Id="rId4" Type="http://schemas.openxmlformats.org/officeDocument/2006/relationships/hyperlink" Target="https://content.jwplatform.com/previews/hsuieDMm-3dQYJPp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content.jwplatform.com/previews/qFSqfQ5E-3dQYJPp5"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content.jwplatform.com/previews/WlEmDRTt-3dQYJPp5" TargetMode="External"/><Relationship Id="rId4" Type="http://schemas.openxmlformats.org/officeDocument/2006/relationships/hyperlink" Target="https://content.jwplatform.com/previews/USb9ah9g-3dQYJPp5"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content.jwplatform.com/previews/0GEfg6YZ-3dQYJPp5"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content.jwplatform.com/previews/3ocuKlis-3dQYJPp5"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2223"/>
          <a:stretch/>
        </p:blipFill>
        <p:spPr>
          <a:xfrm>
            <a:off x="5261783" y="-71581"/>
            <a:ext cx="3882217" cy="5655747"/>
          </a:xfrm>
          <a:prstGeom prst="rect">
            <a:avLst/>
          </a:prstGeom>
        </p:spPr>
      </p:pic>
      <p:sp>
        <p:nvSpPr>
          <p:cNvPr id="4" name="Rectangle 3"/>
          <p:cNvSpPr/>
          <p:nvPr/>
        </p:nvSpPr>
        <p:spPr>
          <a:xfrm>
            <a:off x="-80183" y="0"/>
            <a:ext cx="5341966" cy="689774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14400" y="3820367"/>
            <a:ext cx="3444658" cy="400110"/>
          </a:xfrm>
          <a:prstGeom prst="rect">
            <a:avLst/>
          </a:prstGeom>
          <a:noFill/>
        </p:spPr>
        <p:txBody>
          <a:bodyPr wrap="square" rtlCol="0">
            <a:spAutoFit/>
          </a:bodyPr>
          <a:lstStyle/>
          <a:p>
            <a:pPr algn="ctr"/>
            <a:r>
              <a:rPr lang="en-US" sz="2000" i="1" spc="300" dirty="0" smtClean="0">
                <a:solidFill>
                  <a:schemeClr val="tx1">
                    <a:lumMod val="75000"/>
                    <a:lumOff val="25000"/>
                  </a:schemeClr>
                </a:solidFill>
                <a:cs typeface="Helvetica" panose="020B0604020202020204" pitchFamily="34" charset="0"/>
              </a:rPr>
              <a:t>A partnership between</a:t>
            </a:r>
            <a:endParaRPr lang="en-US" sz="2000" i="1" spc="300" dirty="0">
              <a:solidFill>
                <a:schemeClr val="tx1">
                  <a:lumMod val="75000"/>
                  <a:lumOff val="25000"/>
                </a:schemeClr>
              </a:solidFill>
              <a:cs typeface="Helvetica" panose="020B0604020202020204" pitchFamily="34" charset="0"/>
            </a:endParaRPr>
          </a:p>
        </p:txBody>
      </p:sp>
      <p:sp>
        <p:nvSpPr>
          <p:cNvPr id="10" name="TextBox 9"/>
          <p:cNvSpPr txBox="1"/>
          <p:nvPr/>
        </p:nvSpPr>
        <p:spPr>
          <a:xfrm>
            <a:off x="914400" y="2875712"/>
            <a:ext cx="5154685" cy="584775"/>
          </a:xfrm>
          <a:prstGeom prst="rect">
            <a:avLst/>
          </a:prstGeom>
          <a:noFill/>
        </p:spPr>
        <p:txBody>
          <a:bodyPr wrap="square" rtlCol="0">
            <a:spAutoFit/>
          </a:bodyPr>
          <a:lstStyle/>
          <a:p>
            <a:r>
              <a:rPr lang="en-US" sz="3200" b="1" spc="-150" dirty="0" smtClean="0">
                <a:solidFill>
                  <a:srgbClr val="92D050"/>
                </a:solidFill>
                <a:latin typeface="Tw Cen MT" panose="020B0602020104020603" pitchFamily="34" charset="0"/>
                <a:cs typeface="Helvetica" panose="020B0604020202020204" pitchFamily="34" charset="0"/>
              </a:rPr>
              <a:t>2017-18 School Year</a:t>
            </a:r>
            <a:endParaRPr lang="en-US" sz="2000" b="1" spc="-150" dirty="0" smtClean="0">
              <a:solidFill>
                <a:srgbClr val="92D050"/>
              </a:solidFill>
              <a:cs typeface="Helvetica" panose="020B0604020202020204" pitchFamily="34" charset="0"/>
            </a:endParaRPr>
          </a:p>
        </p:txBody>
      </p:sp>
      <p:sp>
        <p:nvSpPr>
          <p:cNvPr id="8" name="Subtitle 2"/>
          <p:cNvSpPr txBox="1">
            <a:spLocks/>
          </p:cNvSpPr>
          <p:nvPr/>
        </p:nvSpPr>
        <p:spPr>
          <a:xfrm>
            <a:off x="342900" y="5830120"/>
            <a:ext cx="4267200" cy="79163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000" dirty="0">
              <a:solidFill>
                <a:schemeClr val="bg1"/>
              </a:solidFill>
              <a:latin typeface="Tw Cen MT" panose="020B0602020104020603" pitchFamily="34" charset="0"/>
            </a:endParaRPr>
          </a:p>
        </p:txBody>
      </p:sp>
      <p:grpSp>
        <p:nvGrpSpPr>
          <p:cNvPr id="16" name="Group 15"/>
          <p:cNvGrpSpPr/>
          <p:nvPr/>
        </p:nvGrpSpPr>
        <p:grpSpPr>
          <a:xfrm>
            <a:off x="834023" y="4232931"/>
            <a:ext cx="3649650" cy="970790"/>
            <a:chOff x="901669" y="4249883"/>
            <a:chExt cx="3649650" cy="970790"/>
          </a:xfrm>
        </p:grpSpPr>
        <p:pic>
          <p:nvPicPr>
            <p:cNvPr id="6" name="Picture 5" descr="TEA_logo-steel-tea.png"/>
            <p:cNvPicPr/>
            <p:nvPr/>
          </p:nvPicPr>
          <p:blipFill>
            <a:blip r:embed="rId4"/>
            <a:stretch>
              <a:fillRect/>
            </a:stretch>
          </p:blipFill>
          <p:spPr>
            <a:xfrm>
              <a:off x="901669" y="4489908"/>
              <a:ext cx="1752600" cy="696898"/>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r="46319"/>
            <a:stretch/>
          </p:blipFill>
          <p:spPr>
            <a:xfrm>
              <a:off x="2873388" y="4249883"/>
              <a:ext cx="1677931" cy="970790"/>
            </a:xfrm>
            <a:prstGeom prst="rect">
              <a:avLst/>
            </a:prstGeom>
          </p:spPr>
        </p:pic>
        <p:cxnSp>
          <p:nvCxnSpPr>
            <p:cNvPr id="13" name="Straight Connector 12"/>
            <p:cNvCxnSpPr/>
            <p:nvPr/>
          </p:nvCxnSpPr>
          <p:spPr>
            <a:xfrm>
              <a:off x="2665067" y="4392284"/>
              <a:ext cx="12731" cy="8186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80183" y="5584166"/>
            <a:ext cx="9528983" cy="142623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9" y="228600"/>
            <a:ext cx="4936601" cy="263937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4993" y="5334000"/>
            <a:ext cx="4937760" cy="2057400"/>
          </a:xfrm>
          <a:prstGeom prst="rect">
            <a:avLst/>
          </a:prstGeom>
        </p:spPr>
      </p:pic>
    </p:spTree>
    <p:extLst>
      <p:ext uri="{BB962C8B-B14F-4D97-AF65-F5344CB8AC3E}">
        <p14:creationId xmlns:p14="http://schemas.microsoft.com/office/powerpoint/2010/main" val="149397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thsch-nas.uthouston.edu\ms_cli\Shared_drives\TSR\Communications\Graphics - Images - Templates\Photos\STOCK\46955666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105" r="776" b="22539"/>
          <a:stretch/>
        </p:blipFill>
        <p:spPr bwMode="auto">
          <a:xfrm>
            <a:off x="0" y="3237328"/>
            <a:ext cx="9144000" cy="35291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5250" y="1219200"/>
            <a:ext cx="8953500" cy="4495800"/>
          </a:xfrm>
        </p:spPr>
        <p:txBody>
          <a:bodyPr>
            <a:normAutofit/>
          </a:bodyPr>
          <a:lstStyle/>
          <a:p>
            <a:pPr algn="ctr">
              <a:buNone/>
            </a:pPr>
            <a:r>
              <a:rPr lang="en-US" sz="3600" dirty="0" smtClean="0">
                <a:latin typeface="Tw Cen MT" panose="020B0602020104020603" pitchFamily="34" charset="0"/>
              </a:rPr>
              <a:t>Beginning of Year (Wave 1) </a:t>
            </a:r>
          </a:p>
          <a:p>
            <a:pPr algn="ctr">
              <a:buNone/>
            </a:pPr>
            <a:r>
              <a:rPr lang="en-US" sz="3600" dirty="0" smtClean="0">
                <a:latin typeface="Tw Cen MT" panose="020B0602020104020603" pitchFamily="34" charset="0"/>
              </a:rPr>
              <a:t>Middle of Year (Wave 2)  </a:t>
            </a:r>
          </a:p>
          <a:p>
            <a:pPr algn="ctr">
              <a:buNone/>
            </a:pPr>
            <a:r>
              <a:rPr lang="en-US" sz="3600" dirty="0" smtClean="0">
                <a:latin typeface="Tw Cen MT" panose="020B0602020104020603" pitchFamily="34" charset="0"/>
              </a:rPr>
              <a:t>End of Year (Wave 3</a:t>
            </a:r>
            <a:r>
              <a:rPr lang="en-US" sz="2400" dirty="0">
                <a:latin typeface="Tw Cen MT" panose="020B0602020104020603" pitchFamily="34" charset="0"/>
              </a:rPr>
              <a:t>)</a:t>
            </a:r>
            <a:endParaRPr lang="en-US" sz="2400" dirty="0" smtClean="0">
              <a:latin typeface="Tw Cen MT" panose="020B0602020104020603" pitchFamily="34" charset="0"/>
            </a:endParaRPr>
          </a:p>
        </p:txBody>
      </p:sp>
      <p:sp>
        <p:nvSpPr>
          <p:cNvPr id="4" name="Title 3"/>
          <p:cNvSpPr>
            <a:spLocks noGrp="1"/>
          </p:cNvSpPr>
          <p:nvPr>
            <p:ph type="title"/>
          </p:nvPr>
        </p:nvSpPr>
        <p:spPr>
          <a:xfrm>
            <a:off x="0" y="76200"/>
            <a:ext cx="9215484" cy="1143000"/>
          </a:xfrm>
        </p:spPr>
        <p:txBody>
          <a:bodyPr/>
          <a:lstStyle/>
          <a:p>
            <a:r>
              <a:rPr lang="en-US" dirty="0" smtClean="0"/>
              <a:t>CIRCLE Progress Monitoring</a:t>
            </a:r>
            <a:endParaRPr lang="en-US" dirty="0"/>
          </a:p>
        </p:txBody>
      </p:sp>
      <p:sp>
        <p:nvSpPr>
          <p:cNvPr id="6" name="Rectangle 5"/>
          <p:cNvSpPr/>
          <p:nvPr/>
        </p:nvSpPr>
        <p:spPr>
          <a:xfrm>
            <a:off x="0" y="6400800"/>
            <a:ext cx="9144000" cy="441325"/>
          </a:xfrm>
          <a:prstGeom prst="rect">
            <a:avLst/>
          </a:prstGeom>
          <a:solidFill>
            <a:srgbClr val="005BAA"/>
          </a:solidFill>
          <a:ln>
            <a:solidFill>
              <a:srgbClr val="005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72400" y="6126163"/>
            <a:ext cx="1371600" cy="71596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6289674"/>
            <a:ext cx="1066800" cy="476828"/>
          </a:xfrm>
          <a:prstGeom prst="rect">
            <a:avLst/>
          </a:prstGeom>
        </p:spPr>
      </p:pic>
    </p:spTree>
    <p:extLst>
      <p:ext uri="{BB962C8B-B14F-4D97-AF65-F5344CB8AC3E}">
        <p14:creationId xmlns:p14="http://schemas.microsoft.com/office/powerpoint/2010/main" val="26005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76400"/>
            <a:ext cx="8229600" cy="4068763"/>
          </a:xfrm>
        </p:spPr>
        <p:txBody>
          <a:bodyPr>
            <a:normAutofit/>
          </a:bodyPr>
          <a:lstStyle/>
          <a:p>
            <a:pPr marL="57150" indent="0">
              <a:buNone/>
              <a:defRPr/>
            </a:pPr>
            <a:r>
              <a:rPr lang="en-US" sz="3600" dirty="0" smtClean="0"/>
              <a:t>Provides:</a:t>
            </a:r>
          </a:p>
          <a:p>
            <a:pPr marL="628650" indent="-571500">
              <a:defRPr/>
            </a:pPr>
            <a:r>
              <a:rPr lang="en-US" sz="3600" b="1" dirty="0" smtClean="0">
                <a:solidFill>
                  <a:srgbClr val="92D050"/>
                </a:solidFill>
              </a:rPr>
              <a:t>Overview</a:t>
            </a:r>
            <a:r>
              <a:rPr lang="en-US" sz="3600" dirty="0" smtClean="0"/>
              <a:t> of assessments for your class</a:t>
            </a:r>
          </a:p>
          <a:p>
            <a:pPr marL="628650" indent="-571500">
              <a:defRPr/>
            </a:pPr>
            <a:r>
              <a:rPr lang="en-US" sz="3600" b="1" dirty="0" smtClean="0">
                <a:solidFill>
                  <a:srgbClr val="92D050"/>
                </a:solidFill>
              </a:rPr>
              <a:t>Snapshot</a:t>
            </a:r>
            <a:r>
              <a:rPr lang="en-US" sz="3600" dirty="0" smtClean="0"/>
              <a:t> of your children’s literacy and math skills</a:t>
            </a:r>
          </a:p>
        </p:txBody>
      </p:sp>
      <p:sp>
        <p:nvSpPr>
          <p:cNvPr id="4" name="Title 3"/>
          <p:cNvSpPr>
            <a:spLocks noGrp="1"/>
          </p:cNvSpPr>
          <p:nvPr>
            <p:ph type="title"/>
          </p:nvPr>
        </p:nvSpPr>
        <p:spPr/>
        <p:txBody>
          <a:bodyPr/>
          <a:lstStyle/>
          <a:p>
            <a:pPr algn="ctr"/>
            <a:r>
              <a:rPr lang="en-US" dirty="0" smtClean="0"/>
              <a:t>Class Summary</a:t>
            </a:r>
            <a:endParaRPr lang="en-US" dirty="0"/>
          </a:p>
        </p:txBody>
      </p:sp>
    </p:spTree>
    <p:extLst>
      <p:ext uri="{BB962C8B-B14F-4D97-AF65-F5344CB8AC3E}">
        <p14:creationId xmlns:p14="http://schemas.microsoft.com/office/powerpoint/2010/main" val="369571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086"/>
            <a:ext cx="7886700" cy="1325563"/>
          </a:xfrm>
        </p:spPr>
        <p:txBody>
          <a:bodyPr/>
          <a:lstStyle/>
          <a:p>
            <a:pPr algn="ctr"/>
            <a:r>
              <a:rPr lang="en-US" dirty="0" smtClean="0">
                <a:effectLst/>
              </a:rPr>
              <a:t>Summary Reports </a:t>
            </a:r>
            <a:endParaRPr lang="en-US" dirty="0">
              <a:effectLst/>
            </a:endParaRPr>
          </a:p>
        </p:txBody>
      </p:sp>
      <p:pic>
        <p:nvPicPr>
          <p:cNvPr id="4" name="Content Placeholder 3"/>
          <p:cNvPicPr>
            <a:picLocks noGrp="1" noChangeAspect="1"/>
          </p:cNvPicPr>
          <p:nvPr>
            <p:ph idx="1"/>
          </p:nvPr>
        </p:nvPicPr>
        <p:blipFill>
          <a:blip r:embed="rId3"/>
          <a:stretch>
            <a:fillRect/>
          </a:stretch>
        </p:blipFill>
        <p:spPr>
          <a:xfrm>
            <a:off x="206272" y="1515650"/>
            <a:ext cx="8309078" cy="4287056"/>
          </a:xfrm>
          <a:prstGeom prst="rect">
            <a:avLst/>
          </a:prstGeom>
        </p:spPr>
      </p:pic>
    </p:spTree>
    <p:extLst>
      <p:ext uri="{BB962C8B-B14F-4D97-AF65-F5344CB8AC3E}">
        <p14:creationId xmlns:p14="http://schemas.microsoft.com/office/powerpoint/2010/main" val="274687408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rPr>
              <a:t>Summary report </a:t>
            </a:r>
            <a:endParaRPr lang="en-US" dirty="0">
              <a:effectLst/>
            </a:endParaRPr>
          </a:p>
        </p:txBody>
      </p:sp>
      <p:pic>
        <p:nvPicPr>
          <p:cNvPr id="4" name="Content Placeholder 3"/>
          <p:cNvPicPr>
            <a:picLocks noGrp="1" noChangeAspect="1"/>
          </p:cNvPicPr>
          <p:nvPr>
            <p:ph idx="1"/>
          </p:nvPr>
        </p:nvPicPr>
        <p:blipFill>
          <a:blip r:embed="rId3"/>
          <a:stretch>
            <a:fillRect/>
          </a:stretch>
        </p:blipFill>
        <p:spPr>
          <a:xfrm>
            <a:off x="3906506" y="1864331"/>
            <a:ext cx="5013081" cy="3956372"/>
          </a:xfrm>
          <a:prstGeom prst="rect">
            <a:avLst/>
          </a:prstGeom>
        </p:spPr>
      </p:pic>
      <p:pic>
        <p:nvPicPr>
          <p:cNvPr id="5" name="Picture 4"/>
          <p:cNvPicPr>
            <a:picLocks noChangeAspect="1"/>
          </p:cNvPicPr>
          <p:nvPr/>
        </p:nvPicPr>
        <p:blipFill>
          <a:blip r:embed="rId4"/>
          <a:stretch>
            <a:fillRect/>
          </a:stretch>
        </p:blipFill>
        <p:spPr>
          <a:xfrm>
            <a:off x="520822" y="1626468"/>
            <a:ext cx="3789921" cy="3124226"/>
          </a:xfrm>
          <a:prstGeom prst="rect">
            <a:avLst/>
          </a:prstGeom>
        </p:spPr>
      </p:pic>
      <p:sp>
        <p:nvSpPr>
          <p:cNvPr id="3" name="Oval 2"/>
          <p:cNvSpPr/>
          <p:nvPr/>
        </p:nvSpPr>
        <p:spPr>
          <a:xfrm>
            <a:off x="390193" y="1690689"/>
            <a:ext cx="1588235" cy="19131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4377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70" y="226625"/>
            <a:ext cx="8229600" cy="1143000"/>
          </a:xfrm>
        </p:spPr>
        <p:txBody>
          <a:bodyPr/>
          <a:lstStyle/>
          <a:p>
            <a:pPr algn="ctr"/>
            <a:r>
              <a:rPr lang="en-US" dirty="0" smtClean="0">
                <a:effectLst/>
              </a:rPr>
              <a:t>Class Summary Report</a:t>
            </a:r>
            <a:endParaRPr lang="en-US" dirty="0">
              <a:effectLst/>
            </a:endParaRPr>
          </a:p>
        </p:txBody>
      </p:sp>
      <p:pic>
        <p:nvPicPr>
          <p:cNvPr id="4" name="Content Placeholder 3"/>
          <p:cNvPicPr>
            <a:picLocks noGrp="1" noChangeAspect="1"/>
          </p:cNvPicPr>
          <p:nvPr>
            <p:ph idx="1"/>
          </p:nvPr>
        </p:nvPicPr>
        <p:blipFill>
          <a:blip r:embed="rId3"/>
          <a:stretch>
            <a:fillRect/>
          </a:stretch>
        </p:blipFill>
        <p:spPr>
          <a:xfrm>
            <a:off x="665019" y="1238998"/>
            <a:ext cx="6893194" cy="5149406"/>
          </a:xfrm>
          <a:prstGeom prst="rect">
            <a:avLst/>
          </a:prstGeom>
        </p:spPr>
      </p:pic>
    </p:spTree>
    <p:extLst>
      <p:ext uri="{BB962C8B-B14F-4D97-AF65-F5344CB8AC3E}">
        <p14:creationId xmlns:p14="http://schemas.microsoft.com/office/powerpoint/2010/main" val="263290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0749"/>
            <a:ext cx="7886700" cy="1325563"/>
          </a:xfrm>
        </p:spPr>
        <p:txBody>
          <a:bodyPr>
            <a:normAutofit/>
          </a:bodyPr>
          <a:lstStyle/>
          <a:p>
            <a:pPr algn="ctr"/>
            <a:r>
              <a:rPr lang="en-US" dirty="0" smtClean="0">
                <a:effectLst/>
              </a:rPr>
              <a:t>Benchmark Report for </a:t>
            </a:r>
            <a:br>
              <a:rPr lang="en-US" dirty="0" smtClean="0">
                <a:effectLst/>
              </a:rPr>
            </a:br>
            <a:r>
              <a:rPr lang="en-US" dirty="0" smtClean="0">
                <a:effectLst/>
              </a:rPr>
              <a:t>Entire Class</a:t>
            </a:r>
            <a:endParaRPr lang="en-US" dirty="0">
              <a:effectLst/>
            </a:endParaRPr>
          </a:p>
        </p:txBody>
      </p:sp>
      <p:pic>
        <p:nvPicPr>
          <p:cNvPr id="4" name="Content Placeholder 3"/>
          <p:cNvPicPr>
            <a:picLocks noGrp="1" noChangeAspect="1"/>
          </p:cNvPicPr>
          <p:nvPr>
            <p:ph idx="1"/>
          </p:nvPr>
        </p:nvPicPr>
        <p:blipFill>
          <a:blip r:embed="rId3"/>
          <a:stretch>
            <a:fillRect/>
          </a:stretch>
        </p:blipFill>
        <p:spPr>
          <a:xfrm>
            <a:off x="1425038" y="1825625"/>
            <a:ext cx="6068291" cy="4351338"/>
          </a:xfrm>
          <a:prstGeom prst="rect">
            <a:avLst/>
          </a:prstGeom>
        </p:spPr>
      </p:pic>
    </p:spTree>
    <p:extLst>
      <p:ext uri="{BB962C8B-B14F-4D97-AF65-F5344CB8AC3E}">
        <p14:creationId xmlns:p14="http://schemas.microsoft.com/office/powerpoint/2010/main" val="6154367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effectLst/>
              </a:rPr>
              <a:t>View/Print Individual Student Reports or Entire Class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987" y="2172494"/>
            <a:ext cx="7820025" cy="3657600"/>
          </a:xfrm>
        </p:spPr>
      </p:pic>
    </p:spTree>
    <p:extLst>
      <p:ext uri="{BB962C8B-B14F-4D97-AF65-F5344CB8AC3E}">
        <p14:creationId xmlns:p14="http://schemas.microsoft.com/office/powerpoint/2010/main" val="55404693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rPr>
              <a:t>Summary Selection Page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7700" y="2229644"/>
            <a:ext cx="7848600" cy="3543300"/>
          </a:xfrm>
        </p:spPr>
      </p:pic>
    </p:spTree>
    <p:extLst>
      <p:ext uri="{BB962C8B-B14F-4D97-AF65-F5344CB8AC3E}">
        <p14:creationId xmlns:p14="http://schemas.microsoft.com/office/powerpoint/2010/main" val="15996593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rPr>
              <a:t>View class scores or benchmark reports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937" y="2082006"/>
            <a:ext cx="7858125" cy="3838575"/>
          </a:xfrm>
        </p:spPr>
      </p:pic>
    </p:spTree>
    <p:extLst>
      <p:ext uri="{BB962C8B-B14F-4D97-AF65-F5344CB8AC3E}">
        <p14:creationId xmlns:p14="http://schemas.microsoft.com/office/powerpoint/2010/main" val="5868185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70" y="226625"/>
            <a:ext cx="8229600" cy="1143000"/>
          </a:xfrm>
        </p:spPr>
        <p:txBody>
          <a:bodyPr/>
          <a:lstStyle/>
          <a:p>
            <a:pPr algn="ctr"/>
            <a:r>
              <a:rPr lang="en-US" dirty="0" smtClean="0">
                <a:effectLst/>
              </a:rPr>
              <a:t>Class Summary Report</a:t>
            </a:r>
            <a:endParaRPr lang="en-US" dirty="0">
              <a:effectLst/>
            </a:endParaRPr>
          </a:p>
        </p:txBody>
      </p:sp>
      <p:pic>
        <p:nvPicPr>
          <p:cNvPr id="4" name="Content Placeholder 3"/>
          <p:cNvPicPr>
            <a:picLocks noGrp="1" noChangeAspect="1"/>
          </p:cNvPicPr>
          <p:nvPr>
            <p:ph idx="1"/>
          </p:nvPr>
        </p:nvPicPr>
        <p:blipFill>
          <a:blip r:embed="rId3"/>
          <a:stretch>
            <a:fillRect/>
          </a:stretch>
        </p:blipFill>
        <p:spPr>
          <a:xfrm>
            <a:off x="665019" y="1238998"/>
            <a:ext cx="6893194" cy="5149406"/>
          </a:xfrm>
          <a:prstGeom prst="rect">
            <a:avLst/>
          </a:prstGeom>
        </p:spPr>
      </p:pic>
    </p:spTree>
    <p:extLst>
      <p:ext uri="{BB962C8B-B14F-4D97-AF65-F5344CB8AC3E}">
        <p14:creationId xmlns:p14="http://schemas.microsoft.com/office/powerpoint/2010/main" val="26641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229600" cy="3687763"/>
          </a:xfrm>
        </p:spPr>
        <p:txBody>
          <a:bodyPr>
            <a:normAutofit/>
          </a:bodyPr>
          <a:lstStyle/>
          <a:p>
            <a:pPr marL="0" indent="0">
              <a:buNone/>
            </a:pPr>
            <a:r>
              <a:rPr lang="en-US" sz="3600" dirty="0" smtClean="0"/>
              <a:t>Provides:</a:t>
            </a:r>
          </a:p>
          <a:p>
            <a:r>
              <a:rPr lang="en-US" sz="3600" dirty="0" smtClean="0"/>
              <a:t>Recommended children for </a:t>
            </a:r>
            <a:r>
              <a:rPr lang="en-US" sz="3600" b="1" dirty="0" smtClean="0">
                <a:solidFill>
                  <a:srgbClr val="92D050"/>
                </a:solidFill>
              </a:rPr>
              <a:t>small group instruction</a:t>
            </a:r>
          </a:p>
          <a:p>
            <a:r>
              <a:rPr lang="en-US" sz="3600" b="1" dirty="0" smtClean="0">
                <a:solidFill>
                  <a:srgbClr val="92D050"/>
                </a:solidFill>
              </a:rPr>
              <a:t>Small group activities</a:t>
            </a:r>
            <a:endParaRPr lang="en-US" sz="3600" b="1" dirty="0">
              <a:solidFill>
                <a:srgbClr val="92D050"/>
              </a:solidFill>
            </a:endParaRPr>
          </a:p>
        </p:txBody>
      </p:sp>
      <p:sp>
        <p:nvSpPr>
          <p:cNvPr id="4" name="Title 3"/>
          <p:cNvSpPr>
            <a:spLocks noGrp="1"/>
          </p:cNvSpPr>
          <p:nvPr>
            <p:ph type="title"/>
          </p:nvPr>
        </p:nvSpPr>
        <p:spPr/>
        <p:txBody>
          <a:bodyPr/>
          <a:lstStyle/>
          <a:p>
            <a:pPr algn="ctr"/>
            <a:r>
              <a:rPr lang="en-US" dirty="0" smtClean="0"/>
              <a:t>Grouping Tool</a:t>
            </a:r>
            <a:endParaRPr lang="en-US" dirty="0"/>
          </a:p>
        </p:txBody>
      </p:sp>
    </p:spTree>
    <p:extLst>
      <p:ext uri="{BB962C8B-B14F-4D97-AF65-F5344CB8AC3E}">
        <p14:creationId xmlns:p14="http://schemas.microsoft.com/office/powerpoint/2010/main" val="211233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92029776"/>
              </p:ext>
            </p:extLst>
          </p:nvPr>
        </p:nvGraphicFramePr>
        <p:xfrm>
          <a:off x="1335513" y="1093509"/>
          <a:ext cx="6549174" cy="5050325"/>
        </p:xfrm>
        <a:graphic>
          <a:graphicData uri="http://schemas.openxmlformats.org/drawingml/2006/table">
            <a:tbl>
              <a:tblPr firstRow="1" firstCol="1" bandRow="1">
                <a:tableStyleId>{5C22544A-7EE6-4342-B048-85BDC9FD1C3A}</a:tableStyleId>
              </a:tblPr>
              <a:tblGrid>
                <a:gridCol w="1543541">
                  <a:extLst>
                    <a:ext uri="{9D8B030D-6E8A-4147-A177-3AD203B41FA5}">
                      <a16:colId xmlns:a16="http://schemas.microsoft.com/office/drawing/2014/main" xmlns="" val="20000"/>
                    </a:ext>
                  </a:extLst>
                </a:gridCol>
                <a:gridCol w="1187778">
                  <a:extLst>
                    <a:ext uri="{9D8B030D-6E8A-4147-A177-3AD203B41FA5}">
                      <a16:colId xmlns:a16="http://schemas.microsoft.com/office/drawing/2014/main" xmlns="" val="20001"/>
                    </a:ext>
                  </a:extLst>
                </a:gridCol>
                <a:gridCol w="2121031">
                  <a:extLst>
                    <a:ext uri="{9D8B030D-6E8A-4147-A177-3AD203B41FA5}">
                      <a16:colId xmlns:a16="http://schemas.microsoft.com/office/drawing/2014/main" xmlns="" val="20002"/>
                    </a:ext>
                  </a:extLst>
                </a:gridCol>
                <a:gridCol w="1696824">
                  <a:extLst>
                    <a:ext uri="{9D8B030D-6E8A-4147-A177-3AD203B41FA5}">
                      <a16:colId xmlns:a16="http://schemas.microsoft.com/office/drawing/2014/main" xmlns="" val="20003"/>
                    </a:ext>
                  </a:extLst>
                </a:gridCol>
              </a:tblGrid>
              <a:tr h="586987">
                <a:tc>
                  <a:txBody>
                    <a:bodyPr/>
                    <a:lstStyle/>
                    <a:p>
                      <a:pPr marL="0" marR="0" algn="ctr" fontAlgn="ctr">
                        <a:spcBef>
                          <a:spcPts val="0"/>
                        </a:spcBef>
                        <a:spcAft>
                          <a:spcPts val="0"/>
                        </a:spcAft>
                      </a:pPr>
                      <a:r>
                        <a:rPr lang="en-US" sz="1300" cap="all" dirty="0">
                          <a:effectLst/>
                          <a:latin typeface="Century Gothic" panose="020B0502020202020204" pitchFamily="34" charset="0"/>
                        </a:rPr>
                        <a:t>Measure</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tc>
                  <a:txBody>
                    <a:bodyPr/>
                    <a:lstStyle/>
                    <a:p>
                      <a:pPr marL="0" marR="0" algn="ctr" fontAlgn="ctr">
                        <a:spcBef>
                          <a:spcPts val="0"/>
                        </a:spcBef>
                        <a:spcAft>
                          <a:spcPts val="0"/>
                        </a:spcAft>
                      </a:pPr>
                      <a:r>
                        <a:rPr lang="en-US" sz="1300" cap="all" dirty="0">
                          <a:effectLst/>
                          <a:latin typeface="Century Gothic" panose="020B0502020202020204" pitchFamily="34" charset="0"/>
                        </a:rPr>
                        <a:t>Assessment Type</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tc>
                  <a:txBody>
                    <a:bodyPr/>
                    <a:lstStyle/>
                    <a:p>
                      <a:pPr marL="0" marR="0" algn="ctr" fontAlgn="ctr">
                        <a:spcBef>
                          <a:spcPts val="0"/>
                        </a:spcBef>
                        <a:spcAft>
                          <a:spcPts val="0"/>
                        </a:spcAft>
                      </a:pPr>
                      <a:r>
                        <a:rPr lang="en-US" sz="1300" cap="all" dirty="0">
                          <a:effectLst/>
                          <a:latin typeface="Century Gothic" panose="020B0502020202020204" pitchFamily="34" charset="0"/>
                        </a:rPr>
                        <a:t>language</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tc>
                  <a:txBody>
                    <a:bodyPr/>
                    <a:lstStyle/>
                    <a:p>
                      <a:pPr marL="0" marR="0" algn="ctr" fontAlgn="ctr">
                        <a:spcBef>
                          <a:spcPts val="0"/>
                        </a:spcBef>
                        <a:spcAft>
                          <a:spcPts val="0"/>
                        </a:spcAft>
                      </a:pPr>
                      <a:r>
                        <a:rPr lang="en-US" sz="1300" cap="all" dirty="0">
                          <a:effectLst/>
                          <a:latin typeface="Century Gothic" panose="020B0502020202020204" pitchFamily="34" charset="0"/>
                        </a:rPr>
                        <a:t>Administration Time</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extLst>
                  <a:ext uri="{0D108BD9-81ED-4DB2-BD59-A6C34878D82A}">
                    <a16:rowId xmlns:a16="http://schemas.microsoft.com/office/drawing/2014/main" xmlns="" val="10000"/>
                  </a:ext>
                </a:extLst>
              </a:tr>
              <a:tr h="685632">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Rapid Letter Naming</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 </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Administration instructions available in Spanish; Task measures English letters only</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2.5 mins (timed fluency task)</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extLst>
                  <a:ext uri="{0D108BD9-81ED-4DB2-BD59-A6C34878D82A}">
                    <a16:rowId xmlns:a16="http://schemas.microsoft.com/office/drawing/2014/main" xmlns="" val="10001"/>
                  </a:ext>
                </a:extLst>
              </a:tr>
              <a:tr h="471340">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Rapid Vocabulary </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English &amp;  Spanish</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2.5 mins (timed fluency task)</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extLst>
                  <a:ext uri="{0D108BD9-81ED-4DB2-BD59-A6C34878D82A}">
                    <a16:rowId xmlns:a16="http://schemas.microsoft.com/office/drawing/2014/main" xmlns="" val="10002"/>
                  </a:ext>
                </a:extLst>
              </a:tr>
              <a:tr h="527901">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Phonological Awareness</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English &amp;  Spanish</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lnSpc>
                          <a:spcPct val="120000"/>
                        </a:lnSpc>
                        <a:spcBef>
                          <a:spcPts val="0"/>
                        </a:spcBef>
                        <a:spcAft>
                          <a:spcPts val="0"/>
                        </a:spcAft>
                      </a:pPr>
                      <a:r>
                        <a:rPr lang="en-US" sz="1100" dirty="0">
                          <a:effectLst/>
                          <a:latin typeface="Century Gothic" panose="020B0502020202020204" pitchFamily="34" charset="0"/>
                        </a:rPr>
                        <a:t>core tasks: 6 minutes</a:t>
                      </a:r>
                      <a:endParaRPr lang="en-US" sz="1000" dirty="0">
                        <a:effectLst/>
                        <a:latin typeface="Century Gothic" panose="020B0502020202020204" pitchFamily="34" charset="0"/>
                      </a:endParaRPr>
                    </a:p>
                    <a:p>
                      <a:pPr marL="0" marR="0" fontAlgn="ctr">
                        <a:spcBef>
                          <a:spcPts val="0"/>
                        </a:spcBef>
                        <a:spcAft>
                          <a:spcPts val="0"/>
                        </a:spcAft>
                      </a:pPr>
                      <a:r>
                        <a:rPr lang="en-US" sz="1100" dirty="0">
                          <a:effectLst/>
                          <a:latin typeface="Century Gothic" panose="020B0502020202020204" pitchFamily="34" charset="0"/>
                        </a:rPr>
                        <a:t>optional: 4 minutes</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extLst>
                  <a:ext uri="{0D108BD9-81ED-4DB2-BD59-A6C34878D82A}">
                    <a16:rowId xmlns:a16="http://schemas.microsoft.com/office/drawing/2014/main" xmlns="" val="10003"/>
                  </a:ext>
                </a:extLst>
              </a:tr>
              <a:tr h="537327">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Mathematics</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English &amp;  Spanish</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lnSpc>
                          <a:spcPct val="120000"/>
                        </a:lnSpc>
                        <a:spcBef>
                          <a:spcPts val="0"/>
                        </a:spcBef>
                        <a:spcAft>
                          <a:spcPts val="0"/>
                        </a:spcAft>
                      </a:pPr>
                      <a:r>
                        <a:rPr lang="en-US" sz="1100" dirty="0">
                          <a:effectLst/>
                          <a:latin typeface="Century Gothic" panose="020B0502020202020204" pitchFamily="34" charset="0"/>
                        </a:rPr>
                        <a:t>core tasks: 3 minutes</a:t>
                      </a:r>
                      <a:endParaRPr lang="en-US" sz="1000" dirty="0">
                        <a:effectLst/>
                        <a:latin typeface="Century Gothic" panose="020B0502020202020204" pitchFamily="34" charset="0"/>
                      </a:endParaRPr>
                    </a:p>
                    <a:p>
                      <a:pPr marL="0" marR="0" fontAlgn="ctr">
                        <a:spcBef>
                          <a:spcPts val="0"/>
                        </a:spcBef>
                        <a:spcAft>
                          <a:spcPts val="0"/>
                        </a:spcAft>
                      </a:pPr>
                      <a:r>
                        <a:rPr lang="en-US" sz="1100" dirty="0">
                          <a:effectLst/>
                          <a:latin typeface="Century Gothic" panose="020B0502020202020204" pitchFamily="34" charset="0"/>
                        </a:rPr>
                        <a:t>optional: 2.5 minutes</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extLst>
                  <a:ext uri="{0D108BD9-81ED-4DB2-BD59-A6C34878D82A}">
                    <a16:rowId xmlns:a16="http://schemas.microsoft.com/office/drawing/2014/main" xmlns="" val="10004"/>
                  </a:ext>
                </a:extLst>
              </a:tr>
              <a:tr h="659354">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Letter-Sound Correspondence</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Administration instructions available in Spanish; Task measures English letters only</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5 minutes</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extLst>
                  <a:ext uri="{0D108BD9-81ED-4DB2-BD59-A6C34878D82A}">
                    <a16:rowId xmlns:a16="http://schemas.microsoft.com/office/drawing/2014/main" xmlns="" val="10005"/>
                  </a:ext>
                </a:extLst>
              </a:tr>
              <a:tr h="371924">
                <a:tc>
                  <a:txBody>
                    <a:bodyPr/>
                    <a:lstStyle/>
                    <a:p>
                      <a:pPr marL="0" marR="0" fontAlgn="ctr">
                        <a:lnSpc>
                          <a:spcPct val="120000"/>
                        </a:lnSpc>
                        <a:spcBef>
                          <a:spcPts val="0"/>
                        </a:spcBef>
                        <a:spcAft>
                          <a:spcPts val="0"/>
                        </a:spcAft>
                      </a:pPr>
                      <a:r>
                        <a:rPr lang="en-US" sz="1100" dirty="0">
                          <a:solidFill>
                            <a:schemeClr val="tx1"/>
                          </a:solidFill>
                          <a:effectLst/>
                          <a:latin typeface="Century Gothic" panose="020B0502020202020204" pitchFamily="34" charset="0"/>
                        </a:rPr>
                        <a:t>Book &amp; Print Checklist</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algn="ctr" fontAlgn="ctr">
                        <a:lnSpc>
                          <a:spcPct val="120000"/>
                        </a:lnSpc>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lnSpc>
                          <a:spcPct val="120000"/>
                        </a:lnSpc>
                        <a:spcBef>
                          <a:spcPts val="0"/>
                        </a:spcBef>
                        <a:spcAft>
                          <a:spcPts val="0"/>
                        </a:spcAft>
                      </a:pPr>
                      <a:r>
                        <a:rPr lang="en-US" sz="1100" dirty="0">
                          <a:effectLst/>
                          <a:latin typeface="Century Gothic" panose="020B0502020202020204" pitchFamily="34" charset="0"/>
                        </a:rPr>
                        <a:t>English &amp;  Spanish</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lnSpc>
                          <a:spcPct val="120000"/>
                        </a:lnSpc>
                        <a:spcBef>
                          <a:spcPts val="0"/>
                        </a:spcBef>
                        <a:spcAft>
                          <a:spcPts val="0"/>
                        </a:spcAft>
                      </a:pPr>
                      <a:r>
                        <a:rPr lang="en-US" sz="1100" dirty="0">
                          <a:effectLst/>
                          <a:latin typeface="Century Gothic" panose="020B0502020202020204" pitchFamily="34" charset="0"/>
                        </a:rPr>
                        <a:t>5 minutes</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extLst>
                  <a:ext uri="{0D108BD9-81ED-4DB2-BD59-A6C34878D82A}">
                    <a16:rowId xmlns:a16="http://schemas.microsoft.com/office/drawing/2014/main" xmlns="" val="10006"/>
                  </a:ext>
                </a:extLst>
              </a:tr>
              <a:tr h="429354">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Story Retell and Comprehension</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English &amp;  Spanish</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10 minutes</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extLst>
                  <a:ext uri="{0D108BD9-81ED-4DB2-BD59-A6C34878D82A}">
                    <a16:rowId xmlns:a16="http://schemas.microsoft.com/office/drawing/2014/main" xmlns="" val="10007"/>
                  </a:ext>
                </a:extLst>
              </a:tr>
              <a:tr h="329312">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Social Studies</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English &amp;  Spanish</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8 minutes</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95000"/>
                      </a:schemeClr>
                    </a:solidFill>
                  </a:tcPr>
                </a:tc>
                <a:extLst>
                  <a:ext uri="{0D108BD9-81ED-4DB2-BD59-A6C34878D82A}">
                    <a16:rowId xmlns:a16="http://schemas.microsoft.com/office/drawing/2014/main" xmlns="" val="10008"/>
                  </a:ext>
                </a:extLst>
              </a:tr>
              <a:tr h="329312">
                <a:tc>
                  <a:txBody>
                    <a:bodyPr/>
                    <a:lstStyle/>
                    <a:p>
                      <a:pPr marL="0" marR="0" fontAlgn="ctr">
                        <a:spcBef>
                          <a:spcPts val="0"/>
                        </a:spcBef>
                        <a:spcAft>
                          <a:spcPts val="0"/>
                        </a:spcAft>
                      </a:pPr>
                      <a:r>
                        <a:rPr lang="en-US" sz="1100" dirty="0">
                          <a:solidFill>
                            <a:schemeClr val="tx1"/>
                          </a:solidFill>
                          <a:effectLst/>
                          <a:latin typeface="Century Gothic" panose="020B0502020202020204" pitchFamily="34" charset="0"/>
                        </a:rPr>
                        <a:t>Science</a:t>
                      </a:r>
                      <a:endParaRPr lang="en-US" sz="1000" dirty="0">
                        <a:solidFill>
                          <a:schemeClr val="tx1"/>
                        </a:solidFill>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algn="ctr" fontAlgn="ctr">
                        <a:spcBef>
                          <a:spcPts val="0"/>
                        </a:spcBef>
                        <a:spcAft>
                          <a:spcPts val="0"/>
                        </a:spcAft>
                      </a:pPr>
                      <a:r>
                        <a:rPr lang="en-US" sz="1100" dirty="0">
                          <a:effectLst/>
                          <a:latin typeface="Century Gothic" panose="020B0502020202020204" pitchFamily="34" charset="0"/>
                        </a:rPr>
                        <a:t>Direct</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English &amp;  Spanish</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tc>
                  <a:txBody>
                    <a:bodyPr/>
                    <a:lstStyle/>
                    <a:p>
                      <a:pPr marL="0" marR="0" fontAlgn="ctr">
                        <a:spcBef>
                          <a:spcPts val="0"/>
                        </a:spcBef>
                        <a:spcAft>
                          <a:spcPts val="0"/>
                        </a:spcAft>
                      </a:pPr>
                      <a:r>
                        <a:rPr lang="en-US" sz="1100" dirty="0">
                          <a:effectLst/>
                          <a:latin typeface="Century Gothic" panose="020B0502020202020204" pitchFamily="34" charset="0"/>
                        </a:rPr>
                        <a:t>10 minutes</a:t>
                      </a:r>
                      <a:endParaRPr lang="en-US" sz="1000" dirty="0">
                        <a:effectLst/>
                        <a:latin typeface="Century Gothic" panose="020B0502020202020204" pitchFamily="34" charset="0"/>
                        <a:ea typeface="Calibri"/>
                        <a:cs typeface="Times New Roman"/>
                      </a:endParaRPr>
                    </a:p>
                  </a:txBody>
                  <a:tcPr marL="45735" marR="45735" marT="45735" marB="45735" anchor="ctr">
                    <a:solidFill>
                      <a:schemeClr val="bg1">
                        <a:lumMod val="85000"/>
                      </a:schemeClr>
                    </a:solidFill>
                  </a:tcPr>
                </a:tc>
                <a:extLst>
                  <a:ext uri="{0D108BD9-81ED-4DB2-BD59-A6C34878D82A}">
                    <a16:rowId xmlns:a16="http://schemas.microsoft.com/office/drawing/2014/main" xmlns="" val="10009"/>
                  </a:ext>
                </a:extLst>
              </a:tr>
            </a:tbl>
          </a:graphicData>
        </a:graphic>
      </p:graphicFrame>
      <p:sp>
        <p:nvSpPr>
          <p:cNvPr id="5" name="Title 1"/>
          <p:cNvSpPr txBox="1">
            <a:spLocks/>
          </p:cNvSpPr>
          <p:nvPr/>
        </p:nvSpPr>
        <p:spPr>
          <a:xfrm>
            <a:off x="533400" y="-73061"/>
            <a:ext cx="8153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a:solidFill>
                  <a:srgbClr val="6F7073"/>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pPr algn="ctr"/>
            <a:r>
              <a:rPr lang="en-US" smtClean="0"/>
              <a:t>Administration Times</a:t>
            </a:r>
            <a:endParaRPr lang="en-US" dirty="0"/>
          </a:p>
        </p:txBody>
      </p:sp>
    </p:spTree>
    <p:extLst>
      <p:ext uri="{BB962C8B-B14F-4D97-AF65-F5344CB8AC3E}">
        <p14:creationId xmlns:p14="http://schemas.microsoft.com/office/powerpoint/2010/main" val="33110790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26" y="117991"/>
            <a:ext cx="7886700" cy="1325563"/>
          </a:xfrm>
        </p:spPr>
        <p:txBody>
          <a:bodyPr/>
          <a:lstStyle/>
          <a:p>
            <a:pPr algn="ctr"/>
            <a:r>
              <a:rPr lang="en-US" dirty="0" smtClean="0">
                <a:effectLst/>
              </a:rPr>
              <a:t>Grouping Tool</a:t>
            </a:r>
            <a:endParaRPr lang="en-US" dirty="0">
              <a:effectLst/>
            </a:endParaRPr>
          </a:p>
        </p:txBody>
      </p:sp>
      <p:pic>
        <p:nvPicPr>
          <p:cNvPr id="4" name="Content Placeholder 3"/>
          <p:cNvPicPr>
            <a:picLocks noGrp="1"/>
          </p:cNvPicPr>
          <p:nvPr>
            <p:ph idx="1"/>
          </p:nvPr>
        </p:nvPicPr>
        <p:blipFill rotWithShape="1">
          <a:blip r:embed="rId3"/>
          <a:srcRect l="20284" t="12266" r="1938" b="413"/>
          <a:stretch/>
        </p:blipFill>
        <p:spPr>
          <a:xfrm>
            <a:off x="914399" y="1371600"/>
            <a:ext cx="7093669" cy="4572000"/>
          </a:xfrm>
          <a:prstGeom prst="rect">
            <a:avLst/>
          </a:prstGeom>
        </p:spPr>
      </p:pic>
    </p:spTree>
    <p:extLst>
      <p:ext uri="{BB962C8B-B14F-4D97-AF65-F5344CB8AC3E}">
        <p14:creationId xmlns:p14="http://schemas.microsoft.com/office/powerpoint/2010/main" val="129282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lstStyle/>
          <a:p>
            <a:pPr algn="ctr"/>
            <a:r>
              <a:rPr lang="en-US" dirty="0" smtClean="0"/>
              <a:t>View Groups</a:t>
            </a:r>
            <a:endParaRPr lang="en-US" dirty="0"/>
          </a:p>
        </p:txBody>
      </p:sp>
      <p:pic>
        <p:nvPicPr>
          <p:cNvPr id="2150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5867400" cy="475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06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07156"/>
            <a:ext cx="7886700" cy="1325563"/>
          </a:xfrm>
        </p:spPr>
        <p:txBody>
          <a:bodyPr/>
          <a:lstStyle/>
          <a:p>
            <a:r>
              <a:rPr lang="en-US" dirty="0" smtClean="0"/>
              <a:t>Click on Comment Bubble </a:t>
            </a:r>
            <a:endParaRPr lang="en-US" dirty="0"/>
          </a:p>
        </p:txBody>
      </p:sp>
      <p:pic>
        <p:nvPicPr>
          <p:cNvPr id="225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5079" y="1600200"/>
            <a:ext cx="641384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257800" y="4648200"/>
            <a:ext cx="12954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743200" y="2590800"/>
            <a:ext cx="838200" cy="990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73852" y="4715256"/>
            <a:ext cx="487680" cy="461665"/>
          </a:xfrm>
          <a:prstGeom prst="rect">
            <a:avLst/>
          </a:prstGeom>
          <a:noFill/>
        </p:spPr>
        <p:txBody>
          <a:bodyPr wrap="square" rtlCol="0">
            <a:spAutoFit/>
          </a:bodyPr>
          <a:lstStyle/>
          <a:p>
            <a:pPr algn="ctr"/>
            <a:r>
              <a:rPr lang="en-US" sz="2400" b="1" dirty="0" smtClean="0">
                <a:solidFill>
                  <a:schemeClr val="bg1"/>
                </a:solidFill>
                <a:latin typeface="Century Gothic" panose="020B0502020202020204" pitchFamily="34" charset="0"/>
              </a:rPr>
              <a:t>1</a:t>
            </a:r>
            <a:endParaRPr lang="en-US" sz="2400" b="1" dirty="0">
              <a:solidFill>
                <a:schemeClr val="bg1"/>
              </a:solidFill>
              <a:latin typeface="Century Gothic" panose="020B0502020202020204" pitchFamily="34" charset="0"/>
            </a:endParaRPr>
          </a:p>
        </p:txBody>
      </p:sp>
      <p:sp>
        <p:nvSpPr>
          <p:cNvPr id="7" name="TextBox 6"/>
          <p:cNvSpPr txBox="1"/>
          <p:nvPr/>
        </p:nvSpPr>
        <p:spPr>
          <a:xfrm>
            <a:off x="2743200" y="2855267"/>
            <a:ext cx="487680" cy="461665"/>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2</a:t>
            </a:r>
          </a:p>
        </p:txBody>
      </p:sp>
    </p:spTree>
    <p:extLst>
      <p:ext uri="{BB962C8B-B14F-4D97-AF65-F5344CB8AC3E}">
        <p14:creationId xmlns:p14="http://schemas.microsoft.com/office/powerpoint/2010/main" val="181197711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4501"/>
            <a:ext cx="7886700" cy="1325563"/>
          </a:xfrm>
        </p:spPr>
        <p:txBody>
          <a:bodyPr>
            <a:normAutofit/>
          </a:bodyPr>
          <a:lstStyle/>
          <a:p>
            <a:pPr algn="ctr"/>
            <a:r>
              <a:rPr lang="en-US" dirty="0" smtClean="0">
                <a:effectLst/>
              </a:rPr>
              <a:t>Your Note </a:t>
            </a:r>
            <a:r>
              <a:rPr lang="en-US" dirty="0">
                <a:effectLst/>
              </a:rPr>
              <a:t>A</a:t>
            </a:r>
            <a:r>
              <a:rPr lang="en-US" dirty="0" smtClean="0">
                <a:effectLst/>
              </a:rPr>
              <a:t>ppears Once Saved</a:t>
            </a:r>
            <a:endParaRPr lang="en-US" dirty="0">
              <a:effectLst/>
            </a:endParaRPr>
          </a:p>
        </p:txBody>
      </p:sp>
      <p:pic>
        <p:nvPicPr>
          <p:cNvPr id="2355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8305800" cy="434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28650" y="5320145"/>
            <a:ext cx="4425488" cy="6234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3205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rPr>
              <a:t>Custom Groups</a:t>
            </a:r>
            <a:endParaRPr lang="en-US" dirty="0">
              <a:effectLst/>
            </a:endParaRPr>
          </a:p>
        </p:txBody>
      </p:sp>
      <p:pic>
        <p:nvPicPr>
          <p:cNvPr id="4" name="Content Placeholder 3"/>
          <p:cNvPicPr>
            <a:picLocks noGrp="1"/>
          </p:cNvPicPr>
          <p:nvPr>
            <p:ph idx="1"/>
          </p:nvPr>
        </p:nvPicPr>
        <p:blipFill>
          <a:blip r:embed="rId3"/>
          <a:stretch>
            <a:fillRect/>
          </a:stretch>
        </p:blipFill>
        <p:spPr>
          <a:xfrm>
            <a:off x="628650" y="2108965"/>
            <a:ext cx="7886700" cy="3784657"/>
          </a:xfrm>
          <a:prstGeom prst="rect">
            <a:avLst/>
          </a:prstGeom>
        </p:spPr>
      </p:pic>
    </p:spTree>
    <p:extLst>
      <p:ext uri="{BB962C8B-B14F-4D97-AF65-F5344CB8AC3E}">
        <p14:creationId xmlns:p14="http://schemas.microsoft.com/office/powerpoint/2010/main" val="137775598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rPr>
              <a:t>Create Custom Group from List of Names</a:t>
            </a:r>
            <a:endParaRPr lang="en-US" dirty="0">
              <a:effectLst/>
            </a:endParaRPr>
          </a:p>
        </p:txBody>
      </p:sp>
      <p:pic>
        <p:nvPicPr>
          <p:cNvPr id="4" name="Content Placeholder 3"/>
          <p:cNvPicPr>
            <a:picLocks noGrp="1"/>
          </p:cNvPicPr>
          <p:nvPr>
            <p:ph idx="1"/>
          </p:nvPr>
        </p:nvPicPr>
        <p:blipFill>
          <a:blip r:embed="rId2"/>
          <a:stretch>
            <a:fillRect/>
          </a:stretch>
        </p:blipFill>
        <p:spPr>
          <a:xfrm>
            <a:off x="628650" y="2538501"/>
            <a:ext cx="7886700" cy="2925586"/>
          </a:xfrm>
          <a:prstGeom prst="rect">
            <a:avLst/>
          </a:prstGeom>
        </p:spPr>
      </p:pic>
    </p:spTree>
    <p:extLst>
      <p:ext uri="{BB962C8B-B14F-4D97-AF65-F5344CB8AC3E}">
        <p14:creationId xmlns:p14="http://schemas.microsoft.com/office/powerpoint/2010/main" val="427791789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effectLst/>
              </a:rPr>
              <a:t>Creating Customized Groups</a:t>
            </a:r>
            <a:endParaRPr lang="en-US" dirty="0">
              <a:effectLst/>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859085"/>
            <a:ext cx="7886700" cy="4284417"/>
          </a:xfrm>
        </p:spPr>
      </p:pic>
    </p:spTree>
    <p:extLst>
      <p:ext uri="{BB962C8B-B14F-4D97-AF65-F5344CB8AC3E}">
        <p14:creationId xmlns:p14="http://schemas.microsoft.com/office/powerpoint/2010/main" val="214554094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58604"/>
          </a:xfrm>
        </p:spPr>
        <p:txBody>
          <a:bodyPr>
            <a:normAutofit fontScale="90000"/>
          </a:bodyPr>
          <a:lstStyle/>
          <a:p>
            <a:pPr algn="ctr"/>
            <a:r>
              <a:rPr lang="en-US" dirty="0" smtClean="0"/>
              <a:t>Select From List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0508" y="1403594"/>
            <a:ext cx="7614842" cy="4351338"/>
          </a:xfrm>
        </p:spPr>
      </p:pic>
      <p:sp>
        <p:nvSpPr>
          <p:cNvPr id="5" name="Right Arrow 4"/>
          <p:cNvSpPr/>
          <p:nvPr/>
        </p:nvSpPr>
        <p:spPr>
          <a:xfrm>
            <a:off x="1307210" y="1819231"/>
            <a:ext cx="91440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2</a:t>
            </a:r>
            <a:endParaRPr lang="en-US" sz="2800" dirty="0"/>
          </a:p>
        </p:txBody>
      </p:sp>
      <p:sp>
        <p:nvSpPr>
          <p:cNvPr id="7" name="Down Arrow 6"/>
          <p:cNvSpPr/>
          <p:nvPr/>
        </p:nvSpPr>
        <p:spPr>
          <a:xfrm flipV="1">
            <a:off x="7268094" y="3804217"/>
            <a:ext cx="792481" cy="762000"/>
          </a:xfrm>
          <a:prstGeom prst="downArrow">
            <a:avLst>
              <a:gd name="adj1" fmla="val 50000"/>
              <a:gd name="adj2" fmla="val 540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514705" y="3923607"/>
            <a:ext cx="448888" cy="523220"/>
          </a:xfrm>
          <a:prstGeom prst="rect">
            <a:avLst/>
          </a:prstGeom>
          <a:noFill/>
        </p:spPr>
        <p:txBody>
          <a:bodyPr wrap="square" rtlCol="0">
            <a:spAutoFit/>
          </a:bodyPr>
          <a:lstStyle/>
          <a:p>
            <a:r>
              <a:rPr lang="en-US" sz="2800" dirty="0" smtClean="0">
                <a:solidFill>
                  <a:schemeClr val="bg1"/>
                </a:solidFill>
              </a:rPr>
              <a:t>1</a:t>
            </a:r>
            <a:endParaRPr lang="en-US" sz="2800" dirty="0">
              <a:solidFill>
                <a:schemeClr val="bg1"/>
              </a:solidFill>
            </a:endParaRPr>
          </a:p>
        </p:txBody>
      </p:sp>
    </p:spTree>
    <p:extLst>
      <p:ext uri="{BB962C8B-B14F-4D97-AF65-F5344CB8AC3E}">
        <p14:creationId xmlns:p14="http://schemas.microsoft.com/office/powerpoint/2010/main" val="87598597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Drag and Drop</a:t>
            </a:r>
            <a:endParaRPr lang="en-US" dirty="0"/>
          </a:p>
        </p:txBody>
      </p:sp>
      <p:pic>
        <p:nvPicPr>
          <p:cNvPr id="4" name="Content Placeholder 3"/>
          <p:cNvPicPr>
            <a:picLocks noGrp="1"/>
          </p:cNvPicPr>
          <p:nvPr>
            <p:ph idx="1"/>
          </p:nvPr>
        </p:nvPicPr>
        <p:blipFill>
          <a:blip r:embed="rId3"/>
          <a:stretch>
            <a:fillRect/>
          </a:stretch>
        </p:blipFill>
        <p:spPr>
          <a:xfrm>
            <a:off x="628650" y="2309407"/>
            <a:ext cx="7886700" cy="3165410"/>
          </a:xfrm>
          <a:prstGeom prst="rect">
            <a:avLst/>
          </a:prstGeom>
        </p:spPr>
      </p:pic>
      <p:cxnSp>
        <p:nvCxnSpPr>
          <p:cNvPr id="15" name="Straight Arrow Connector 14"/>
          <p:cNvCxnSpPr/>
          <p:nvPr/>
        </p:nvCxnSpPr>
        <p:spPr>
          <a:xfrm flipV="1">
            <a:off x="3737114" y="4572000"/>
            <a:ext cx="1063487" cy="99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1923575" y="4268041"/>
            <a:ext cx="259307" cy="3275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348153" y="4312693"/>
            <a:ext cx="259307" cy="32754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7470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8"/>
          <p:cNvSpPr/>
          <p:nvPr/>
        </p:nvSpPr>
        <p:spPr>
          <a:xfrm rot="16200000">
            <a:off x="1241298" y="1575743"/>
            <a:ext cx="399355" cy="123284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00" b="1" dirty="0" smtClean="0">
                <a:solidFill>
                  <a:schemeClr val="bg1"/>
                </a:solidFill>
                <a:latin typeface="Tw Cen MT" panose="020B0602020104020603" pitchFamily="34" charset="0"/>
              </a:rPr>
              <a:t>Online Activities</a:t>
            </a:r>
            <a:endParaRPr lang="en-US" sz="1000" b="1" dirty="0">
              <a:solidFill>
                <a:schemeClr val="bg1"/>
              </a:solidFill>
              <a:latin typeface="Tw Cen MT" panose="020B0602020104020603"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3" t="1646" r="2855" b="1418"/>
          <a:stretch/>
        </p:blipFill>
        <p:spPr bwMode="auto">
          <a:xfrm>
            <a:off x="2108200" y="265289"/>
            <a:ext cx="4978400" cy="598311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Left-Right Arrow 4"/>
          <p:cNvSpPr/>
          <p:nvPr/>
        </p:nvSpPr>
        <p:spPr>
          <a:xfrm>
            <a:off x="4053377" y="758756"/>
            <a:ext cx="1149203" cy="406387"/>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bg1"/>
                </a:solidFill>
                <a:latin typeface="Tw Cen MT" panose="020B0602020104020603" pitchFamily="34" charset="0"/>
              </a:rPr>
              <a:t>Basic Data</a:t>
            </a:r>
            <a:endParaRPr lang="en-US" sz="1000" b="1" dirty="0">
              <a:solidFill>
                <a:schemeClr val="bg1"/>
              </a:solidFill>
              <a:latin typeface="Tw Cen MT" panose="020B0602020104020603" pitchFamily="34" charset="0"/>
            </a:endParaRPr>
          </a:p>
        </p:txBody>
      </p:sp>
      <p:sp>
        <p:nvSpPr>
          <p:cNvPr id="11" name="Down Arrow 10"/>
          <p:cNvSpPr/>
          <p:nvPr/>
        </p:nvSpPr>
        <p:spPr>
          <a:xfrm rot="16200000">
            <a:off x="2978623" y="-39403"/>
            <a:ext cx="457199" cy="1080446"/>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800" b="1" dirty="0" smtClean="0">
                <a:solidFill>
                  <a:schemeClr val="bg1"/>
                </a:solidFill>
                <a:latin typeface="Tw Cen MT" panose="020B0602020104020603" pitchFamily="34" charset="0"/>
              </a:rPr>
              <a:t>Group Summary</a:t>
            </a:r>
            <a:endParaRPr lang="en-US" sz="800" b="1" dirty="0">
              <a:solidFill>
                <a:schemeClr val="bg1"/>
              </a:solidFill>
              <a:latin typeface="Tw Cen MT" panose="020B0602020104020603" pitchFamily="34" charset="0"/>
            </a:endParaRPr>
          </a:p>
        </p:txBody>
      </p:sp>
      <p:sp>
        <p:nvSpPr>
          <p:cNvPr id="7" name="Down Arrow 6"/>
          <p:cNvSpPr/>
          <p:nvPr/>
        </p:nvSpPr>
        <p:spPr>
          <a:xfrm rot="16200000">
            <a:off x="1191804" y="710837"/>
            <a:ext cx="574544" cy="1309049"/>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50" b="1" dirty="0" smtClean="0">
                <a:solidFill>
                  <a:schemeClr val="bg1"/>
                </a:solidFill>
                <a:latin typeface="Tw Cen MT" panose="020B0602020104020603" pitchFamily="34" charset="0"/>
              </a:rPr>
              <a:t>Components/ Subsets</a:t>
            </a:r>
            <a:endParaRPr lang="en-US" sz="1050" b="1" dirty="0">
              <a:solidFill>
                <a:schemeClr val="bg1"/>
              </a:solidFill>
              <a:latin typeface="Tw Cen MT" panose="020B0602020104020603" pitchFamily="34" charset="0"/>
            </a:endParaRPr>
          </a:p>
        </p:txBody>
      </p:sp>
      <p:sp>
        <p:nvSpPr>
          <p:cNvPr id="8" name="Down Arrow 7"/>
          <p:cNvSpPr/>
          <p:nvPr/>
        </p:nvSpPr>
        <p:spPr>
          <a:xfrm rot="16200000">
            <a:off x="1245085" y="1190955"/>
            <a:ext cx="391780" cy="123284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1050" b="1" dirty="0" smtClean="0">
                <a:solidFill>
                  <a:schemeClr val="bg1"/>
                </a:solidFill>
                <a:latin typeface="Tw Cen MT" panose="020B0602020104020603" pitchFamily="34" charset="0"/>
              </a:rPr>
              <a:t>Student(s)</a:t>
            </a:r>
            <a:endParaRPr lang="en-US" sz="1050" b="1" dirty="0">
              <a:solidFill>
                <a:schemeClr val="bg1"/>
              </a:solidFill>
              <a:latin typeface="Tw Cen MT" panose="020B0602020104020603" pitchFamily="34" charset="0"/>
            </a:endParaRPr>
          </a:p>
        </p:txBody>
      </p:sp>
    </p:spTree>
    <p:extLst>
      <p:ext uri="{BB962C8B-B14F-4D97-AF65-F5344CB8AC3E}">
        <p14:creationId xmlns:p14="http://schemas.microsoft.com/office/powerpoint/2010/main" val="20314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36847729"/>
              </p:ext>
            </p:extLst>
          </p:nvPr>
        </p:nvGraphicFramePr>
        <p:xfrm>
          <a:off x="1584881" y="1091145"/>
          <a:ext cx="5974237" cy="5026850"/>
        </p:xfrm>
        <a:graphic>
          <a:graphicData uri="http://schemas.openxmlformats.org/drawingml/2006/table">
            <a:tbl>
              <a:tblPr firstRow="1" firstCol="1" bandRow="1">
                <a:tableStyleId>{5C22544A-7EE6-4342-B048-85BDC9FD1C3A}</a:tableStyleId>
              </a:tblPr>
              <a:tblGrid>
                <a:gridCol w="2062113">
                  <a:extLst>
                    <a:ext uri="{9D8B030D-6E8A-4147-A177-3AD203B41FA5}">
                      <a16:colId xmlns:a16="http://schemas.microsoft.com/office/drawing/2014/main" xmlns="" val="20000"/>
                    </a:ext>
                  </a:extLst>
                </a:gridCol>
                <a:gridCol w="1093510">
                  <a:extLst>
                    <a:ext uri="{9D8B030D-6E8A-4147-A177-3AD203B41FA5}">
                      <a16:colId xmlns:a16="http://schemas.microsoft.com/office/drawing/2014/main" xmlns="" val="20001"/>
                    </a:ext>
                  </a:extLst>
                </a:gridCol>
                <a:gridCol w="1300899">
                  <a:extLst>
                    <a:ext uri="{9D8B030D-6E8A-4147-A177-3AD203B41FA5}">
                      <a16:colId xmlns:a16="http://schemas.microsoft.com/office/drawing/2014/main" xmlns="" val="20002"/>
                    </a:ext>
                  </a:extLst>
                </a:gridCol>
                <a:gridCol w="1517715">
                  <a:extLst>
                    <a:ext uri="{9D8B030D-6E8A-4147-A177-3AD203B41FA5}">
                      <a16:colId xmlns:a16="http://schemas.microsoft.com/office/drawing/2014/main" xmlns="" val="20003"/>
                    </a:ext>
                  </a:extLst>
                </a:gridCol>
              </a:tblGrid>
              <a:tr h="557858">
                <a:tc>
                  <a:txBody>
                    <a:bodyPr/>
                    <a:lstStyle/>
                    <a:p>
                      <a:pPr marL="0" marR="0" algn="ctr" fontAlgn="ctr">
                        <a:spcBef>
                          <a:spcPts val="0"/>
                        </a:spcBef>
                        <a:spcAft>
                          <a:spcPts val="0"/>
                        </a:spcAft>
                      </a:pPr>
                      <a:r>
                        <a:rPr lang="en-US" sz="1300" cap="all" dirty="0">
                          <a:solidFill>
                            <a:schemeClr val="bg1"/>
                          </a:solidFill>
                          <a:effectLst/>
                          <a:latin typeface="Century Gothic" panose="020B0502020202020204" pitchFamily="34" charset="0"/>
                        </a:rPr>
                        <a:t>Measure</a:t>
                      </a:r>
                      <a:endParaRPr lang="en-US" sz="1000" dirty="0">
                        <a:solidFill>
                          <a:schemeClr val="bg1"/>
                        </a:solidFill>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tc>
                  <a:txBody>
                    <a:bodyPr/>
                    <a:lstStyle/>
                    <a:p>
                      <a:pPr marL="0" marR="0" algn="ctr" fontAlgn="ctr">
                        <a:spcBef>
                          <a:spcPts val="0"/>
                        </a:spcBef>
                        <a:spcAft>
                          <a:spcPts val="0"/>
                        </a:spcAft>
                      </a:pPr>
                      <a:r>
                        <a:rPr lang="en-US" sz="1300" cap="all" dirty="0">
                          <a:solidFill>
                            <a:schemeClr val="bg1"/>
                          </a:solidFill>
                          <a:effectLst/>
                          <a:latin typeface="Century Gothic" panose="020B0502020202020204" pitchFamily="34" charset="0"/>
                        </a:rPr>
                        <a:t>Assessment Type</a:t>
                      </a:r>
                      <a:endParaRPr lang="en-US" sz="1000" dirty="0">
                        <a:solidFill>
                          <a:schemeClr val="bg1"/>
                        </a:solidFill>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tc>
                  <a:txBody>
                    <a:bodyPr/>
                    <a:lstStyle/>
                    <a:p>
                      <a:pPr marL="0" marR="0" algn="ctr" fontAlgn="ctr">
                        <a:spcBef>
                          <a:spcPts val="0"/>
                        </a:spcBef>
                        <a:spcAft>
                          <a:spcPts val="0"/>
                        </a:spcAft>
                      </a:pPr>
                      <a:r>
                        <a:rPr lang="en-US" sz="1300" cap="all" dirty="0">
                          <a:solidFill>
                            <a:schemeClr val="bg1"/>
                          </a:solidFill>
                          <a:effectLst/>
                          <a:latin typeface="Century Gothic" panose="020B0502020202020204" pitchFamily="34" charset="0"/>
                        </a:rPr>
                        <a:t>language</a:t>
                      </a:r>
                      <a:endParaRPr lang="en-US" sz="1000" dirty="0">
                        <a:solidFill>
                          <a:schemeClr val="bg1"/>
                        </a:solidFill>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tc>
                  <a:txBody>
                    <a:bodyPr/>
                    <a:lstStyle/>
                    <a:p>
                      <a:pPr marL="0" marR="0" algn="ctr" fontAlgn="ctr">
                        <a:spcBef>
                          <a:spcPts val="0"/>
                        </a:spcBef>
                        <a:spcAft>
                          <a:spcPts val="0"/>
                        </a:spcAft>
                      </a:pPr>
                      <a:r>
                        <a:rPr lang="en-US" sz="1300" cap="all" dirty="0">
                          <a:solidFill>
                            <a:schemeClr val="bg1"/>
                          </a:solidFill>
                          <a:effectLst/>
                          <a:latin typeface="Century Gothic" panose="020B0502020202020204" pitchFamily="34" charset="0"/>
                        </a:rPr>
                        <a:t>Administration Time</a:t>
                      </a:r>
                      <a:endParaRPr lang="en-US" sz="1000" dirty="0">
                        <a:solidFill>
                          <a:schemeClr val="bg1"/>
                        </a:solidFill>
                        <a:effectLst/>
                        <a:latin typeface="Century Gothic" panose="020B0502020202020204" pitchFamily="34" charset="0"/>
                        <a:ea typeface="Calibri"/>
                        <a:cs typeface="Times New Roman"/>
                      </a:endParaRPr>
                    </a:p>
                  </a:txBody>
                  <a:tcPr marL="45735" marR="45735" marT="45735" marB="45735" anchor="ctr">
                    <a:solidFill>
                      <a:schemeClr val="bg1">
                        <a:lumMod val="50000"/>
                      </a:schemeClr>
                    </a:solidFill>
                  </a:tcPr>
                </a:tc>
                <a:extLst>
                  <a:ext uri="{0D108BD9-81ED-4DB2-BD59-A6C34878D82A}">
                    <a16:rowId xmlns:a16="http://schemas.microsoft.com/office/drawing/2014/main" xmlns="" val="10000"/>
                  </a:ext>
                </a:extLst>
              </a:tr>
              <a:tr h="488518">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Social Emotional Checklist</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Observable</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English only*</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10 minutes</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extLst>
                  <a:ext uri="{0D108BD9-81ED-4DB2-BD59-A6C34878D82A}">
                    <a16:rowId xmlns:a16="http://schemas.microsoft.com/office/drawing/2014/main" xmlns="" val="10001"/>
                  </a:ext>
                </a:extLst>
              </a:tr>
              <a:tr h="452487">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Early Writing Checklist</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Observable</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English only*</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2 minutes</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extLst>
                  <a:ext uri="{0D108BD9-81ED-4DB2-BD59-A6C34878D82A}">
                    <a16:rowId xmlns:a16="http://schemas.microsoft.com/office/drawing/2014/main" xmlns="" val="10002"/>
                  </a:ext>
                </a:extLst>
              </a:tr>
              <a:tr h="650449">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Speech Production &amp; Sentence Skills Checklist</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Observable</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English only*</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2 minutes</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extLst>
                  <a:ext uri="{0D108BD9-81ED-4DB2-BD59-A6C34878D82A}">
                    <a16:rowId xmlns:a16="http://schemas.microsoft.com/office/drawing/2014/main" xmlns="" val="10003"/>
                  </a:ext>
                </a:extLst>
              </a:tr>
              <a:tr h="558545">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Motivation to Read Checklist</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Observable</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English only*</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2 minutes</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extLst>
                  <a:ext uri="{0D108BD9-81ED-4DB2-BD59-A6C34878D82A}">
                    <a16:rowId xmlns:a16="http://schemas.microsoft.com/office/drawing/2014/main" xmlns="" val="10004"/>
                  </a:ext>
                </a:extLst>
              </a:tr>
              <a:tr h="546755">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Approaches to Learning – Expanded</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Observable</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English only*</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6 minutes</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85000"/>
                      </a:schemeClr>
                    </a:solidFill>
                  </a:tcPr>
                </a:tc>
                <a:extLst>
                  <a:ext uri="{0D108BD9-81ED-4DB2-BD59-A6C34878D82A}">
                    <a16:rowId xmlns:a16="http://schemas.microsoft.com/office/drawing/2014/main" xmlns="" val="10005"/>
                  </a:ext>
                </a:extLst>
              </a:tr>
              <a:tr h="546754">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Physical Health &amp; Development</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Observable</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English only*</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tc>
                  <a:txBody>
                    <a:bodyPr/>
                    <a:lstStyle/>
                    <a:p>
                      <a:pPr marL="0" marR="0" fontAlgn="ctr">
                        <a:spcBef>
                          <a:spcPts val="0"/>
                        </a:spcBef>
                        <a:spcAft>
                          <a:spcPts val="0"/>
                        </a:spcAft>
                      </a:pPr>
                      <a:r>
                        <a:rPr lang="en-US" sz="1200" dirty="0">
                          <a:solidFill>
                            <a:schemeClr val="tx1"/>
                          </a:solidFill>
                          <a:effectLst/>
                          <a:latin typeface="Century Gothic" panose="020B0502020202020204" pitchFamily="34" charset="0"/>
                        </a:rPr>
                        <a:t>6 minutes</a:t>
                      </a:r>
                      <a:endParaRPr lang="en-US" sz="1100" dirty="0">
                        <a:solidFill>
                          <a:schemeClr val="tx1"/>
                        </a:solidFill>
                        <a:effectLst/>
                        <a:latin typeface="Century Gothic" panose="020B0502020202020204" pitchFamily="34" charset="0"/>
                        <a:ea typeface="Calibri"/>
                        <a:cs typeface="Times New Roman"/>
                      </a:endParaRPr>
                    </a:p>
                  </a:txBody>
                  <a:tcPr marL="50800" marR="50800" marT="50800" marB="50800" anchor="ctr">
                    <a:solidFill>
                      <a:schemeClr val="bg1">
                        <a:lumMod val="95000"/>
                      </a:schemeClr>
                    </a:solidFill>
                  </a:tcPr>
                </a:tc>
                <a:extLst>
                  <a:ext uri="{0D108BD9-81ED-4DB2-BD59-A6C34878D82A}">
                    <a16:rowId xmlns:a16="http://schemas.microsoft.com/office/drawing/2014/main" xmlns="" val="10006"/>
                  </a:ext>
                </a:extLst>
              </a:tr>
              <a:tr h="405352">
                <a:tc gridSpan="3">
                  <a:txBody>
                    <a:bodyPr/>
                    <a:lstStyle/>
                    <a:p>
                      <a:pPr marL="0" marR="0" algn="r" fontAlgn="ctr">
                        <a:spcBef>
                          <a:spcPts val="0"/>
                        </a:spcBef>
                        <a:spcAft>
                          <a:spcPts val="0"/>
                        </a:spcAft>
                      </a:pPr>
                      <a:r>
                        <a:rPr lang="en-US" sz="1200" b="1" dirty="0">
                          <a:solidFill>
                            <a:schemeClr val="bg1"/>
                          </a:solidFill>
                          <a:effectLst/>
                          <a:latin typeface="Century Gothic" panose="020B0502020202020204" pitchFamily="34" charset="0"/>
                        </a:rPr>
                        <a:t>Total direct assessment time (with student):</a:t>
                      </a:r>
                      <a:endParaRPr lang="en-US" sz="1100" b="1" dirty="0">
                        <a:solidFill>
                          <a:schemeClr val="bg1"/>
                        </a:solidFill>
                        <a:effectLst/>
                        <a:latin typeface="Century Gothic" panose="020B0502020202020204" pitchFamily="34" charset="0"/>
                        <a:ea typeface="Calibri"/>
                        <a:cs typeface="Times New Roman"/>
                      </a:endParaRPr>
                    </a:p>
                  </a:txBody>
                  <a:tcPr marL="50800" marR="50800" marT="50800" marB="50800" anchor="ctr">
                    <a:solidFill>
                      <a:schemeClr val="bg1">
                        <a:lumMod val="50000"/>
                      </a:schemeClr>
                    </a:solidFill>
                  </a:tcPr>
                </a:tc>
                <a:tc hMerge="1">
                  <a:txBody>
                    <a:bodyPr/>
                    <a:lstStyle/>
                    <a:p>
                      <a:endParaRPr lang="en-US"/>
                    </a:p>
                  </a:txBody>
                  <a:tcPr/>
                </a:tc>
                <a:tc hMerge="1">
                  <a:txBody>
                    <a:bodyPr/>
                    <a:lstStyle/>
                    <a:p>
                      <a:endParaRPr lang="en-US"/>
                    </a:p>
                  </a:txBody>
                  <a:tcPr/>
                </a:tc>
                <a:tc>
                  <a:txBody>
                    <a:bodyPr/>
                    <a:lstStyle/>
                    <a:p>
                      <a:pPr marL="0" marR="0" fontAlgn="ctr">
                        <a:spcBef>
                          <a:spcPts val="0"/>
                        </a:spcBef>
                        <a:spcAft>
                          <a:spcPts val="0"/>
                        </a:spcAft>
                      </a:pPr>
                      <a:r>
                        <a:rPr lang="en-US" sz="1200" b="1" dirty="0">
                          <a:solidFill>
                            <a:schemeClr val="bg1"/>
                          </a:solidFill>
                          <a:effectLst/>
                          <a:latin typeface="Century Gothic" panose="020B0502020202020204" pitchFamily="34" charset="0"/>
                        </a:rPr>
                        <a:t>58.5 minutes</a:t>
                      </a:r>
                      <a:endParaRPr lang="en-US" sz="1100" b="1" dirty="0">
                        <a:solidFill>
                          <a:schemeClr val="bg1"/>
                        </a:solidFill>
                        <a:effectLst/>
                        <a:latin typeface="Century Gothic" panose="020B0502020202020204" pitchFamily="34" charset="0"/>
                        <a:ea typeface="Calibri"/>
                        <a:cs typeface="Times New Roman"/>
                      </a:endParaRPr>
                    </a:p>
                  </a:txBody>
                  <a:tcPr marL="50800" marR="50800" marT="50800" marB="50800" anchor="ctr">
                    <a:solidFill>
                      <a:schemeClr val="bg1">
                        <a:lumMod val="50000"/>
                      </a:schemeClr>
                    </a:solidFill>
                  </a:tcPr>
                </a:tc>
                <a:extLst>
                  <a:ext uri="{0D108BD9-81ED-4DB2-BD59-A6C34878D82A}">
                    <a16:rowId xmlns:a16="http://schemas.microsoft.com/office/drawing/2014/main" xmlns="" val="10007"/>
                  </a:ext>
                </a:extLst>
              </a:tr>
              <a:tr h="424207">
                <a:tc gridSpan="3">
                  <a:txBody>
                    <a:bodyPr/>
                    <a:lstStyle/>
                    <a:p>
                      <a:pPr marL="0" marR="0" algn="r" fontAlgn="ctr">
                        <a:spcBef>
                          <a:spcPts val="0"/>
                        </a:spcBef>
                        <a:spcAft>
                          <a:spcPts val="0"/>
                        </a:spcAft>
                      </a:pPr>
                      <a:r>
                        <a:rPr lang="en-US" sz="1200" b="1" dirty="0">
                          <a:solidFill>
                            <a:schemeClr val="bg1"/>
                          </a:solidFill>
                          <a:effectLst/>
                          <a:latin typeface="Century Gothic" panose="020B0502020202020204" pitchFamily="34" charset="0"/>
                        </a:rPr>
                        <a:t>Total time to complete observables:</a:t>
                      </a:r>
                      <a:endParaRPr lang="en-US" sz="1100" b="1" dirty="0">
                        <a:solidFill>
                          <a:schemeClr val="bg1"/>
                        </a:solidFill>
                        <a:effectLst/>
                        <a:latin typeface="Century Gothic" panose="020B0502020202020204" pitchFamily="34" charset="0"/>
                        <a:ea typeface="Calibri"/>
                        <a:cs typeface="Times New Roman"/>
                      </a:endParaRPr>
                    </a:p>
                  </a:txBody>
                  <a:tcPr marL="50800" marR="50800" marT="50800" marB="50800" anchor="ctr">
                    <a:solidFill>
                      <a:schemeClr val="bg1">
                        <a:lumMod val="50000"/>
                      </a:schemeClr>
                    </a:solidFill>
                  </a:tcPr>
                </a:tc>
                <a:tc hMerge="1">
                  <a:txBody>
                    <a:bodyPr/>
                    <a:lstStyle/>
                    <a:p>
                      <a:endParaRPr lang="en-US"/>
                    </a:p>
                  </a:txBody>
                  <a:tcPr/>
                </a:tc>
                <a:tc hMerge="1">
                  <a:txBody>
                    <a:bodyPr/>
                    <a:lstStyle/>
                    <a:p>
                      <a:endParaRPr lang="en-US"/>
                    </a:p>
                  </a:txBody>
                  <a:tcPr/>
                </a:tc>
                <a:tc>
                  <a:txBody>
                    <a:bodyPr/>
                    <a:lstStyle/>
                    <a:p>
                      <a:pPr marL="0" marR="0" fontAlgn="ctr">
                        <a:spcBef>
                          <a:spcPts val="0"/>
                        </a:spcBef>
                        <a:spcAft>
                          <a:spcPts val="0"/>
                        </a:spcAft>
                      </a:pPr>
                      <a:r>
                        <a:rPr lang="en-US" sz="1200" b="1" dirty="0">
                          <a:solidFill>
                            <a:schemeClr val="bg1"/>
                          </a:solidFill>
                          <a:effectLst/>
                          <a:latin typeface="Century Gothic" panose="020B0502020202020204" pitchFamily="34" charset="0"/>
                        </a:rPr>
                        <a:t>28 minutes</a:t>
                      </a:r>
                      <a:endParaRPr lang="en-US" sz="1100" b="1" dirty="0">
                        <a:solidFill>
                          <a:schemeClr val="bg1"/>
                        </a:solidFill>
                        <a:effectLst/>
                        <a:latin typeface="Century Gothic" panose="020B0502020202020204" pitchFamily="34" charset="0"/>
                        <a:ea typeface="Calibri"/>
                        <a:cs typeface="Times New Roman"/>
                      </a:endParaRPr>
                    </a:p>
                  </a:txBody>
                  <a:tcPr marL="50800" marR="50800" marT="50800" marB="50800" anchor="ctr">
                    <a:solidFill>
                      <a:schemeClr val="bg1">
                        <a:lumMod val="50000"/>
                      </a:schemeClr>
                    </a:solidFill>
                  </a:tcPr>
                </a:tc>
                <a:extLst>
                  <a:ext uri="{0D108BD9-81ED-4DB2-BD59-A6C34878D82A}">
                    <a16:rowId xmlns:a16="http://schemas.microsoft.com/office/drawing/2014/main" xmlns="" val="10008"/>
                  </a:ext>
                </a:extLst>
              </a:tr>
              <a:tr h="395925">
                <a:tc gridSpan="3">
                  <a:txBody>
                    <a:bodyPr/>
                    <a:lstStyle/>
                    <a:p>
                      <a:pPr marL="0" marR="0" algn="r" fontAlgn="ctr">
                        <a:lnSpc>
                          <a:spcPct val="120000"/>
                        </a:lnSpc>
                        <a:spcBef>
                          <a:spcPts val="0"/>
                        </a:spcBef>
                        <a:spcAft>
                          <a:spcPts val="0"/>
                        </a:spcAft>
                      </a:pPr>
                      <a:r>
                        <a:rPr lang="en-US" sz="1200" b="1" dirty="0">
                          <a:solidFill>
                            <a:schemeClr val="bg1"/>
                          </a:solidFill>
                          <a:effectLst/>
                          <a:latin typeface="Century Gothic" panose="020B0502020202020204" pitchFamily="34" charset="0"/>
                        </a:rPr>
                        <a:t>Total assessment time, all measures:</a:t>
                      </a:r>
                      <a:endParaRPr lang="en-US" sz="1100" b="1" dirty="0">
                        <a:solidFill>
                          <a:schemeClr val="bg1"/>
                        </a:solidFill>
                        <a:effectLst/>
                        <a:latin typeface="Century Gothic" panose="020B0502020202020204" pitchFamily="34" charset="0"/>
                        <a:ea typeface="Calibri"/>
                        <a:cs typeface="Times New Roman"/>
                      </a:endParaRPr>
                    </a:p>
                  </a:txBody>
                  <a:tcPr marL="50800" marR="50800" marT="50800" marB="50800" anchor="ctr">
                    <a:solidFill>
                      <a:schemeClr val="bg1">
                        <a:lumMod val="50000"/>
                      </a:schemeClr>
                    </a:solidFill>
                  </a:tcPr>
                </a:tc>
                <a:tc hMerge="1">
                  <a:txBody>
                    <a:bodyPr/>
                    <a:lstStyle/>
                    <a:p>
                      <a:endParaRPr lang="en-US"/>
                    </a:p>
                  </a:txBody>
                  <a:tcPr/>
                </a:tc>
                <a:tc hMerge="1">
                  <a:txBody>
                    <a:bodyPr/>
                    <a:lstStyle/>
                    <a:p>
                      <a:endParaRPr lang="en-US"/>
                    </a:p>
                  </a:txBody>
                  <a:tcPr/>
                </a:tc>
                <a:tc>
                  <a:txBody>
                    <a:bodyPr/>
                    <a:lstStyle/>
                    <a:p>
                      <a:pPr marL="0" marR="0" fontAlgn="ctr">
                        <a:lnSpc>
                          <a:spcPct val="120000"/>
                        </a:lnSpc>
                        <a:spcBef>
                          <a:spcPts val="0"/>
                        </a:spcBef>
                        <a:spcAft>
                          <a:spcPts val="0"/>
                        </a:spcAft>
                      </a:pPr>
                      <a:r>
                        <a:rPr lang="en-US" sz="1200" b="1" dirty="0">
                          <a:solidFill>
                            <a:schemeClr val="bg1"/>
                          </a:solidFill>
                          <a:effectLst/>
                          <a:latin typeface="Century Gothic" panose="020B0502020202020204" pitchFamily="34" charset="0"/>
                        </a:rPr>
                        <a:t>86.5 minutes</a:t>
                      </a:r>
                      <a:endParaRPr lang="en-US" sz="1100" b="1" dirty="0">
                        <a:solidFill>
                          <a:schemeClr val="bg1"/>
                        </a:solidFill>
                        <a:effectLst/>
                        <a:latin typeface="Century Gothic" panose="020B0502020202020204" pitchFamily="34" charset="0"/>
                        <a:ea typeface="Calibri"/>
                        <a:cs typeface="Times New Roman"/>
                      </a:endParaRPr>
                    </a:p>
                  </a:txBody>
                  <a:tcPr marL="50800" marR="50800" marT="50800" marB="50800" anchor="ctr">
                    <a:solidFill>
                      <a:schemeClr val="bg1">
                        <a:lumMod val="50000"/>
                      </a:schemeClr>
                    </a:solidFill>
                  </a:tcPr>
                </a:tc>
                <a:extLst>
                  <a:ext uri="{0D108BD9-81ED-4DB2-BD59-A6C34878D82A}">
                    <a16:rowId xmlns:a16="http://schemas.microsoft.com/office/drawing/2014/main" xmlns="" val="10009"/>
                  </a:ext>
                </a:extLst>
              </a:tr>
            </a:tbl>
          </a:graphicData>
        </a:graphic>
      </p:graphicFrame>
      <p:sp>
        <p:nvSpPr>
          <p:cNvPr id="5" name="Title 1"/>
          <p:cNvSpPr txBox="1">
            <a:spLocks/>
          </p:cNvSpPr>
          <p:nvPr/>
        </p:nvSpPr>
        <p:spPr>
          <a:xfrm>
            <a:off x="533400" y="-73061"/>
            <a:ext cx="8153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400" kern="1200">
                <a:solidFill>
                  <a:srgbClr val="6F7073"/>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pPr algn="ctr"/>
            <a:r>
              <a:rPr lang="en-US" smtClean="0"/>
              <a:t>Administration Times</a:t>
            </a:r>
            <a:endParaRPr lang="en-US" dirty="0"/>
          </a:p>
        </p:txBody>
      </p:sp>
    </p:spTree>
    <p:extLst>
      <p:ext uri="{BB962C8B-B14F-4D97-AF65-F5344CB8AC3E}">
        <p14:creationId xmlns:p14="http://schemas.microsoft.com/office/powerpoint/2010/main" val="11003325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457200"/>
          </a:xfrm>
        </p:spPr>
        <p:txBody>
          <a:bodyPr>
            <a:noAutofit/>
          </a:bodyPr>
          <a:lstStyle/>
          <a:p>
            <a:pPr algn="ctr"/>
            <a:r>
              <a:rPr lang="en-US" dirty="0" smtClean="0"/>
              <a:t>CIRCLE Activity Collection</a:t>
            </a:r>
            <a:endParaRPr lang="en-US" dirty="0"/>
          </a:p>
        </p:txBody>
      </p:sp>
      <p:sp>
        <p:nvSpPr>
          <p:cNvPr id="3" name="Content Placeholder 2"/>
          <p:cNvSpPr>
            <a:spLocks noGrp="1"/>
          </p:cNvSpPr>
          <p:nvPr>
            <p:ph sz="quarter" idx="1"/>
          </p:nvPr>
        </p:nvSpPr>
        <p:spPr>
          <a:xfrm>
            <a:off x="552203" y="5212110"/>
            <a:ext cx="7010400" cy="1212442"/>
          </a:xfrm>
        </p:spPr>
        <p:txBody>
          <a:bodyPr>
            <a:noAutofit/>
          </a:bodyPr>
          <a:lstStyle/>
          <a:p>
            <a:pPr marL="285750" indent="-285750">
              <a:buFont typeface="Wingdings" panose="05000000000000000000" pitchFamily="2" charset="2"/>
              <a:buChar char="ü"/>
            </a:pPr>
            <a:r>
              <a:rPr lang="en-US" sz="1600" dirty="0"/>
              <a:t>T</a:t>
            </a:r>
            <a:r>
              <a:rPr lang="en-US" sz="1600" dirty="0" smtClean="0"/>
              <a:t>ied </a:t>
            </a:r>
            <a:r>
              <a:rPr lang="en-US" sz="1600" dirty="0"/>
              <a:t>to progress monitoring </a:t>
            </a:r>
            <a:r>
              <a:rPr lang="en-US" sz="1600" dirty="0" smtClean="0"/>
              <a:t>results</a:t>
            </a:r>
          </a:p>
          <a:p>
            <a:pPr marL="285750" indent="-285750">
              <a:buFont typeface="Wingdings" panose="05000000000000000000" pitchFamily="2" charset="2"/>
              <a:buChar char="ü"/>
            </a:pPr>
            <a:r>
              <a:rPr lang="en-US" sz="1600" dirty="0"/>
              <a:t>A</a:t>
            </a:r>
            <a:r>
              <a:rPr lang="en-US" sz="1600" dirty="0" smtClean="0"/>
              <a:t>nnotated </a:t>
            </a:r>
            <a:r>
              <a:rPr lang="en-US" sz="1600" dirty="0"/>
              <a:t>videos of the activities </a:t>
            </a:r>
            <a:r>
              <a:rPr lang="en-US" sz="1600" dirty="0" smtClean="0"/>
              <a:t>performed </a:t>
            </a:r>
            <a:r>
              <a:rPr lang="en-US" sz="1600" dirty="0"/>
              <a:t>in real </a:t>
            </a:r>
            <a:r>
              <a:rPr lang="en-US" sz="1600" dirty="0" smtClean="0"/>
              <a:t>classrooms</a:t>
            </a:r>
          </a:p>
          <a:p>
            <a:pPr marL="285750" indent="-285750">
              <a:buFont typeface="Wingdings" panose="05000000000000000000" pitchFamily="2" charset="2"/>
              <a:buChar char="ü"/>
            </a:pPr>
            <a:r>
              <a:rPr lang="en-US" sz="1600" dirty="0" smtClean="0"/>
              <a:t>Heavy </a:t>
            </a:r>
            <a:r>
              <a:rPr lang="en-US" sz="1600" dirty="0"/>
              <a:t>scripting to cue the teacher to best instructional practices</a:t>
            </a:r>
          </a:p>
        </p:txBody>
      </p:sp>
      <p:pic>
        <p:nvPicPr>
          <p:cNvPr id="4" name="Picture 3"/>
          <p:cNvPicPr>
            <a:picLocks noChangeAspect="1"/>
          </p:cNvPicPr>
          <p:nvPr/>
        </p:nvPicPr>
        <p:blipFill>
          <a:blip r:embed="rId3"/>
          <a:stretch>
            <a:fillRect/>
          </a:stretch>
        </p:blipFill>
        <p:spPr>
          <a:xfrm>
            <a:off x="1414804" y="1114712"/>
            <a:ext cx="5499864" cy="4097398"/>
          </a:xfrm>
          <a:prstGeom prst="rect">
            <a:avLst/>
          </a:prstGeom>
        </p:spPr>
      </p:pic>
    </p:spTree>
    <p:extLst>
      <p:ext uri="{BB962C8B-B14F-4D97-AF65-F5344CB8AC3E}">
        <p14:creationId xmlns:p14="http://schemas.microsoft.com/office/powerpoint/2010/main" val="3600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CIRCLE Activity Collection</a:t>
            </a: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522"/>
          <a:stretch/>
        </p:blipFill>
        <p:spPr>
          <a:xfrm>
            <a:off x="2158585" y="1526776"/>
            <a:ext cx="4557010" cy="4859034"/>
          </a:xfrm>
        </p:spPr>
      </p:pic>
    </p:spTree>
    <p:extLst>
      <p:ext uri="{BB962C8B-B14F-4D97-AF65-F5344CB8AC3E}">
        <p14:creationId xmlns:p14="http://schemas.microsoft.com/office/powerpoint/2010/main" val="120860034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51"/>
            <a:ext cx="7886700" cy="1325563"/>
          </a:xfrm>
        </p:spPr>
        <p:txBody>
          <a:bodyPr/>
          <a:lstStyle/>
          <a:p>
            <a:pPr algn="ctr"/>
            <a:r>
              <a:rPr lang="en-US" dirty="0" smtClean="0"/>
              <a:t>Let’s View an Activity </a:t>
            </a:r>
            <a:endParaRPr lang="en-US" dirty="0"/>
          </a:p>
        </p:txBody>
      </p:sp>
      <p:sp>
        <p:nvSpPr>
          <p:cNvPr id="3" name="Content Placeholder 2"/>
          <p:cNvSpPr>
            <a:spLocks noGrp="1"/>
          </p:cNvSpPr>
          <p:nvPr>
            <p:ph idx="1"/>
          </p:nvPr>
        </p:nvSpPr>
        <p:spPr>
          <a:xfrm>
            <a:off x="628650" y="5133975"/>
            <a:ext cx="7886700" cy="814388"/>
          </a:xfrm>
        </p:spPr>
        <p:txBody>
          <a:bodyPr/>
          <a:lstStyle/>
          <a:p>
            <a:pPr marL="0" indent="0" algn="ctr">
              <a:buNone/>
            </a:pPr>
            <a:r>
              <a:rPr lang="en-US" dirty="0" smtClean="0">
                <a:hlinkClick r:id="rId3"/>
              </a:rPr>
              <a:t>Click here to view the activity video.</a:t>
            </a:r>
            <a:endParaRPr lang="en-US" dirty="0"/>
          </a:p>
        </p:txBody>
      </p:sp>
      <p:pic>
        <p:nvPicPr>
          <p:cNvPr id="4" name="Picture 3"/>
          <p:cNvPicPr>
            <a:picLocks noChangeAspect="1"/>
          </p:cNvPicPr>
          <p:nvPr/>
        </p:nvPicPr>
        <p:blipFill>
          <a:blip r:embed="rId4"/>
          <a:stretch>
            <a:fillRect/>
          </a:stretch>
        </p:blipFill>
        <p:spPr>
          <a:xfrm>
            <a:off x="1643062" y="1708053"/>
            <a:ext cx="5738813" cy="3330187"/>
          </a:xfrm>
          <a:prstGeom prst="rect">
            <a:avLst/>
          </a:prstGeom>
        </p:spPr>
      </p:pic>
    </p:spTree>
    <p:extLst>
      <p:ext uri="{BB962C8B-B14F-4D97-AF65-F5344CB8AC3E}">
        <p14:creationId xmlns:p14="http://schemas.microsoft.com/office/powerpoint/2010/main" val="135418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977"/>
            <a:ext cx="7886700" cy="1325563"/>
          </a:xfrm>
        </p:spPr>
        <p:txBody>
          <a:bodyPr/>
          <a:lstStyle/>
          <a:p>
            <a:pPr algn="ctr"/>
            <a:r>
              <a:rPr lang="en-US" dirty="0" smtClean="0"/>
              <a:t>Let’s View an Activity</a:t>
            </a:r>
            <a:endParaRPr lang="en-US" dirty="0"/>
          </a:p>
        </p:txBody>
      </p:sp>
      <p:sp>
        <p:nvSpPr>
          <p:cNvPr id="3" name="Content Placeholder 2"/>
          <p:cNvSpPr>
            <a:spLocks noGrp="1"/>
          </p:cNvSpPr>
          <p:nvPr>
            <p:ph idx="1"/>
          </p:nvPr>
        </p:nvSpPr>
        <p:spPr>
          <a:xfrm>
            <a:off x="478632" y="5295900"/>
            <a:ext cx="7886700" cy="776288"/>
          </a:xfrm>
        </p:spPr>
        <p:txBody>
          <a:bodyPr/>
          <a:lstStyle/>
          <a:p>
            <a:pPr marL="0" indent="0" algn="ctr">
              <a:buNone/>
            </a:pPr>
            <a:r>
              <a:rPr lang="en-US" dirty="0" smtClean="0">
                <a:hlinkClick r:id="rId3"/>
              </a:rPr>
              <a:t>Click here to view the activity video.</a:t>
            </a:r>
            <a:endParaRPr lang="en-US" dirty="0"/>
          </a:p>
        </p:txBody>
      </p:sp>
      <p:pic>
        <p:nvPicPr>
          <p:cNvPr id="5" name="Picture 4"/>
          <p:cNvPicPr>
            <a:picLocks noChangeAspect="1"/>
          </p:cNvPicPr>
          <p:nvPr/>
        </p:nvPicPr>
        <p:blipFill>
          <a:blip r:embed="rId4"/>
          <a:stretch>
            <a:fillRect/>
          </a:stretch>
        </p:blipFill>
        <p:spPr>
          <a:xfrm>
            <a:off x="1633538" y="2005014"/>
            <a:ext cx="5576888" cy="3154737"/>
          </a:xfrm>
          <a:prstGeom prst="rect">
            <a:avLst/>
          </a:prstGeom>
        </p:spPr>
      </p:pic>
    </p:spTree>
    <p:extLst>
      <p:ext uri="{BB962C8B-B14F-4D97-AF65-F5344CB8AC3E}">
        <p14:creationId xmlns:p14="http://schemas.microsoft.com/office/powerpoint/2010/main" val="212506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990600"/>
          </a:xfrm>
        </p:spPr>
        <p:txBody>
          <a:bodyPr>
            <a:noAutofit/>
          </a:bodyPr>
          <a:lstStyle/>
          <a:p>
            <a:r>
              <a:rPr lang="en-US" sz="3600" b="0" dirty="0" smtClean="0"/>
              <a:t>What is </a:t>
            </a:r>
            <a:r>
              <a:rPr lang="en-US" sz="3600" dirty="0" smtClean="0"/>
              <a:t>Response to Intervention (RTI)?</a:t>
            </a:r>
            <a:endParaRPr lang="en-US" sz="3600" dirty="0"/>
          </a:p>
        </p:txBody>
      </p:sp>
      <p:graphicFrame>
        <p:nvGraphicFramePr>
          <p:cNvPr id="4" name="Content Placeholder 3"/>
          <p:cNvGraphicFramePr>
            <a:graphicFrameLocks noGrp="1"/>
          </p:cNvGraphicFramePr>
          <p:nvPr>
            <p:ph idx="1"/>
            <p:extLst/>
          </p:nvPr>
        </p:nvGraphicFramePr>
        <p:xfrm>
          <a:off x="708991" y="1147010"/>
          <a:ext cx="7673009" cy="4644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463557" y="2209800"/>
            <a:ext cx="6858000" cy="677108"/>
          </a:xfrm>
          <a:prstGeom prst="rect">
            <a:avLst/>
          </a:prstGeom>
          <a:noFill/>
        </p:spPr>
        <p:txBody>
          <a:bodyPr wrap="square" rtlCol="0">
            <a:spAutoFit/>
          </a:bodyPr>
          <a:lstStyle/>
          <a:p>
            <a:pPr lvl="0"/>
            <a:r>
              <a:rPr lang="en-US" sz="2400" dirty="0" smtClean="0">
                <a:latin typeface="Century Gothic" panose="020B0502020202020204" pitchFamily="34" charset="0"/>
                <a:cs typeface="Century Gothic"/>
              </a:rPr>
              <a:t>intensive</a:t>
            </a:r>
            <a:r>
              <a:rPr lang="en-US" sz="2400" dirty="0">
                <a:latin typeface="Century Gothic" panose="020B0502020202020204" pitchFamily="34" charset="0"/>
                <a:cs typeface="Century Gothic"/>
              </a:rPr>
              <a:t>, individualized interventions (~5%)</a:t>
            </a:r>
          </a:p>
          <a:p>
            <a:endParaRPr lang="en-US" sz="1400" dirty="0">
              <a:latin typeface="Tw Cen MT" panose="020B0602020104020603" pitchFamily="34" charset="0"/>
              <a:cs typeface="Century Gothic"/>
            </a:endParaRPr>
          </a:p>
        </p:txBody>
      </p:sp>
    </p:spTree>
    <p:extLst>
      <p:ext uri="{BB962C8B-B14F-4D97-AF65-F5344CB8AC3E}">
        <p14:creationId xmlns:p14="http://schemas.microsoft.com/office/powerpoint/2010/main" val="270180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81200"/>
            <a:ext cx="8229600" cy="4495800"/>
          </a:xfrm>
        </p:spPr>
        <p:txBody>
          <a:bodyPr>
            <a:normAutofit/>
          </a:bodyPr>
          <a:lstStyle/>
          <a:p>
            <a:pPr marL="514350" indent="-457200">
              <a:defRPr/>
            </a:pPr>
            <a:r>
              <a:rPr lang="en-US" dirty="0" smtClean="0"/>
              <a:t>Conversations</a:t>
            </a:r>
          </a:p>
          <a:p>
            <a:pPr marL="514350" indent="-457200">
              <a:defRPr/>
            </a:pPr>
            <a:r>
              <a:rPr lang="en-US" dirty="0" smtClean="0"/>
              <a:t>Questions </a:t>
            </a:r>
          </a:p>
          <a:p>
            <a:pPr marL="514350" indent="-457200">
              <a:defRPr/>
            </a:pPr>
            <a:r>
              <a:rPr lang="en-US" dirty="0" smtClean="0"/>
              <a:t>Read-Alouds</a:t>
            </a:r>
            <a:endParaRPr lang="en-US" dirty="0"/>
          </a:p>
          <a:p>
            <a:pPr marL="514350" indent="-457200">
              <a:defRPr/>
            </a:pPr>
            <a:r>
              <a:rPr lang="en-US" dirty="0" smtClean="0"/>
              <a:t>New vocabulary</a:t>
            </a:r>
            <a:endParaRPr lang="en-US" dirty="0"/>
          </a:p>
          <a:p>
            <a:pPr marL="514350" indent="-457200">
              <a:defRPr/>
            </a:pPr>
            <a:r>
              <a:rPr lang="en-US" dirty="0" smtClean="0"/>
              <a:t>Language </a:t>
            </a:r>
            <a:r>
              <a:rPr lang="en-US" dirty="0"/>
              <a:t>building </a:t>
            </a:r>
            <a:r>
              <a:rPr lang="en-US" dirty="0" smtClean="0"/>
              <a:t>strategies</a:t>
            </a:r>
            <a:endParaRPr lang="en-US" dirty="0"/>
          </a:p>
          <a:p>
            <a:pPr marL="514350" indent="-457200">
              <a:defRPr/>
            </a:pPr>
            <a:r>
              <a:rPr lang="en-US" dirty="0" smtClean="0"/>
              <a:t>Themes </a:t>
            </a:r>
          </a:p>
          <a:p>
            <a:pPr marL="0" indent="0">
              <a:buNone/>
            </a:pPr>
            <a:endParaRPr lang="en-US" dirty="0"/>
          </a:p>
        </p:txBody>
      </p:sp>
      <p:sp>
        <p:nvSpPr>
          <p:cNvPr id="4" name="Title 3"/>
          <p:cNvSpPr>
            <a:spLocks noGrp="1"/>
          </p:cNvSpPr>
          <p:nvPr>
            <p:ph type="title"/>
          </p:nvPr>
        </p:nvSpPr>
        <p:spPr/>
        <p:txBody>
          <a:bodyPr>
            <a:normAutofit/>
          </a:bodyPr>
          <a:lstStyle/>
          <a:p>
            <a:pPr algn="ctr"/>
            <a:r>
              <a:rPr lang="en-US" dirty="0" smtClean="0"/>
              <a:t>Whole Group </a:t>
            </a:r>
            <a:br>
              <a:rPr lang="en-US" dirty="0" smtClean="0"/>
            </a:br>
            <a:r>
              <a:rPr lang="en-US" dirty="0" smtClean="0"/>
              <a:t>Language Instruction</a:t>
            </a:r>
            <a:endParaRPr lang="en-US" dirty="0"/>
          </a:p>
        </p:txBody>
      </p:sp>
    </p:spTree>
    <p:extLst>
      <p:ext uri="{BB962C8B-B14F-4D97-AF65-F5344CB8AC3E}">
        <p14:creationId xmlns:p14="http://schemas.microsoft.com/office/powerpoint/2010/main" val="231207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438400"/>
            <a:ext cx="8229600" cy="4495800"/>
          </a:xfrm>
        </p:spPr>
        <p:txBody>
          <a:bodyPr>
            <a:normAutofit/>
          </a:bodyPr>
          <a:lstStyle/>
          <a:p>
            <a:pPr marL="514350" indent="-457200">
              <a:lnSpc>
                <a:spcPct val="90000"/>
              </a:lnSpc>
            </a:pPr>
            <a:r>
              <a:rPr lang="en-US" dirty="0" smtClean="0"/>
              <a:t>Daily PA instruction</a:t>
            </a:r>
          </a:p>
          <a:p>
            <a:pPr marL="514350" indent="-457200">
              <a:lnSpc>
                <a:spcPct val="90000"/>
              </a:lnSpc>
            </a:pPr>
            <a:r>
              <a:rPr lang="en-US" dirty="0" smtClean="0"/>
              <a:t>Variety of PA activities </a:t>
            </a:r>
          </a:p>
          <a:p>
            <a:pPr marL="514350" indent="-457200">
              <a:lnSpc>
                <a:spcPct val="90000"/>
              </a:lnSpc>
            </a:pPr>
            <a:r>
              <a:rPr lang="en-US" dirty="0" smtClean="0"/>
              <a:t>Increase level of difficulty </a:t>
            </a:r>
          </a:p>
          <a:p>
            <a:pPr marL="514350" indent="-457200">
              <a:lnSpc>
                <a:spcPct val="90000"/>
              </a:lnSpc>
            </a:pPr>
            <a:r>
              <a:rPr lang="en-US" dirty="0" smtClean="0"/>
              <a:t>Connect to themes</a:t>
            </a:r>
          </a:p>
          <a:p>
            <a:pPr marL="514350" indent="-457200">
              <a:lnSpc>
                <a:spcPct val="90000"/>
              </a:lnSpc>
            </a:pPr>
            <a:r>
              <a:rPr lang="en-US" dirty="0"/>
              <a:t>B</a:t>
            </a:r>
            <a:r>
              <a:rPr lang="en-US" dirty="0" smtClean="0"/>
              <a:t>ooks that include PA elements </a:t>
            </a:r>
          </a:p>
          <a:p>
            <a:pPr marL="514350" indent="-457200">
              <a:lnSpc>
                <a:spcPct val="90000"/>
              </a:lnSpc>
            </a:pPr>
            <a:r>
              <a:rPr lang="en-US" dirty="0" smtClean="0"/>
              <a:t>PA activities in centers</a:t>
            </a:r>
          </a:p>
          <a:p>
            <a:endParaRPr lang="en-US" dirty="0"/>
          </a:p>
        </p:txBody>
      </p:sp>
      <p:sp>
        <p:nvSpPr>
          <p:cNvPr id="4" name="Title 3"/>
          <p:cNvSpPr>
            <a:spLocks noGrp="1"/>
          </p:cNvSpPr>
          <p:nvPr>
            <p:ph type="title"/>
          </p:nvPr>
        </p:nvSpPr>
        <p:spPr>
          <a:xfrm>
            <a:off x="457200" y="609600"/>
            <a:ext cx="8229600" cy="1143000"/>
          </a:xfrm>
        </p:spPr>
        <p:txBody>
          <a:bodyPr>
            <a:noAutofit/>
          </a:bodyPr>
          <a:lstStyle/>
          <a:p>
            <a:pPr algn="ctr"/>
            <a:r>
              <a:rPr lang="en-US" dirty="0" smtClean="0"/>
              <a:t>Whole Group </a:t>
            </a:r>
            <a:br>
              <a:rPr lang="en-US" dirty="0" smtClean="0"/>
            </a:br>
            <a:r>
              <a:rPr lang="en-US" dirty="0" smtClean="0"/>
              <a:t>Phonological Instruction</a:t>
            </a:r>
            <a:endParaRPr lang="en-US" dirty="0"/>
          </a:p>
        </p:txBody>
      </p:sp>
    </p:spTree>
    <p:extLst>
      <p:ext uri="{BB962C8B-B14F-4D97-AF65-F5344CB8AC3E}">
        <p14:creationId xmlns:p14="http://schemas.microsoft.com/office/powerpoint/2010/main" val="30949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8229600" cy="4800600"/>
          </a:xfrm>
        </p:spPr>
        <p:txBody>
          <a:bodyPr>
            <a:normAutofit/>
          </a:bodyPr>
          <a:lstStyle/>
          <a:p>
            <a:r>
              <a:rPr lang="en-US" sz="2800" dirty="0" smtClean="0"/>
              <a:t>Give children more opportunities to use language with the teacher and peers</a:t>
            </a:r>
          </a:p>
          <a:p>
            <a:r>
              <a:rPr lang="en-US" sz="2800" dirty="0" smtClean="0"/>
              <a:t>Observe children individually</a:t>
            </a:r>
          </a:p>
          <a:p>
            <a:r>
              <a:rPr lang="en-US" sz="2800" dirty="0" smtClean="0"/>
              <a:t>Scaffold children’s development</a:t>
            </a:r>
          </a:p>
          <a:p>
            <a:r>
              <a:rPr lang="en-US" sz="2800" dirty="0" smtClean="0"/>
              <a:t>Meet children’s individual needs</a:t>
            </a:r>
          </a:p>
          <a:p>
            <a:r>
              <a:rPr lang="en-US" sz="2800" dirty="0" smtClean="0"/>
              <a:t>Reduce wait time for children</a:t>
            </a:r>
          </a:p>
          <a:p>
            <a:r>
              <a:rPr lang="en-US" sz="2800" dirty="0" smtClean="0"/>
              <a:t>Allow for more individual participation from each child</a:t>
            </a:r>
          </a:p>
          <a:p>
            <a:endParaRPr lang="en-US" sz="3600" dirty="0"/>
          </a:p>
        </p:txBody>
      </p:sp>
      <p:sp>
        <p:nvSpPr>
          <p:cNvPr id="4" name="Title 3"/>
          <p:cNvSpPr>
            <a:spLocks noGrp="1"/>
          </p:cNvSpPr>
          <p:nvPr>
            <p:ph type="title"/>
          </p:nvPr>
        </p:nvSpPr>
        <p:spPr/>
        <p:txBody>
          <a:bodyPr>
            <a:normAutofit/>
          </a:bodyPr>
          <a:lstStyle/>
          <a:p>
            <a:pPr algn="ctr"/>
            <a:r>
              <a:rPr lang="en-US" dirty="0" smtClean="0"/>
              <a:t>Benefits of Small Group Instruction</a:t>
            </a:r>
            <a:endParaRPr lang="en-US" dirty="0"/>
          </a:p>
        </p:txBody>
      </p:sp>
    </p:spTree>
    <p:extLst>
      <p:ext uri="{BB962C8B-B14F-4D97-AF65-F5344CB8AC3E}">
        <p14:creationId xmlns:p14="http://schemas.microsoft.com/office/powerpoint/2010/main" val="36832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Planning Intervention</a:t>
            </a:r>
            <a:endParaRPr lang="en-US" dirty="0"/>
          </a:p>
        </p:txBody>
      </p:sp>
      <p:sp>
        <p:nvSpPr>
          <p:cNvPr id="3" name="Content Placeholder 2"/>
          <p:cNvSpPr>
            <a:spLocks noGrp="1"/>
          </p:cNvSpPr>
          <p:nvPr>
            <p:ph idx="1"/>
          </p:nvPr>
        </p:nvSpPr>
        <p:spPr/>
        <p:txBody>
          <a:bodyPr/>
          <a:lstStyle/>
          <a:p>
            <a:r>
              <a:rPr lang="en-US" dirty="0" smtClean="0"/>
              <a:t>Use the small grouping tool</a:t>
            </a:r>
          </a:p>
          <a:p>
            <a:pPr marL="0" indent="0">
              <a:buNone/>
            </a:pPr>
            <a:endParaRPr lang="en-US" sz="2000" dirty="0" smtClean="0"/>
          </a:p>
          <a:p>
            <a:r>
              <a:rPr lang="en-US" dirty="0" smtClean="0"/>
              <a:t>Use CIRCLE online activity collection</a:t>
            </a:r>
          </a:p>
          <a:p>
            <a:pPr marL="0" indent="0">
              <a:buNone/>
            </a:pPr>
            <a:endParaRPr lang="en-US" sz="2000" dirty="0" smtClean="0"/>
          </a:p>
          <a:p>
            <a:r>
              <a:rPr lang="en-US" dirty="0" smtClean="0"/>
              <a:t>Utilize CLI Engage on-line Professional Development for teachers</a:t>
            </a:r>
          </a:p>
          <a:p>
            <a:pPr marL="0" indent="0">
              <a:buNone/>
            </a:pPr>
            <a:endParaRPr lang="en-US" sz="2000" dirty="0" smtClean="0"/>
          </a:p>
          <a:p>
            <a:r>
              <a:rPr lang="en-US" dirty="0" smtClean="0"/>
              <a:t>CLI Engage CIRCLE Activity </a:t>
            </a:r>
            <a:r>
              <a:rPr lang="en-US" dirty="0"/>
              <a:t>C</a:t>
            </a:r>
            <a:r>
              <a:rPr lang="en-US" dirty="0" smtClean="0"/>
              <a:t>ollection</a:t>
            </a:r>
          </a:p>
          <a:p>
            <a:endParaRPr lang="en-US" dirty="0" smtClean="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3221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a:t>
            </a:r>
            <a:r>
              <a:rPr lang="en-US" dirty="0"/>
              <a:t>R</a:t>
            </a:r>
            <a:r>
              <a:rPr lang="en-US" dirty="0" smtClean="0"/>
              <a:t>eports Activity  </a:t>
            </a:r>
            <a:endParaRPr lang="en-US" dirty="0"/>
          </a:p>
        </p:txBody>
      </p:sp>
      <p:sp>
        <p:nvSpPr>
          <p:cNvPr id="3" name="Content Placeholder 2"/>
          <p:cNvSpPr>
            <a:spLocks noGrp="1"/>
          </p:cNvSpPr>
          <p:nvPr>
            <p:ph idx="1"/>
          </p:nvPr>
        </p:nvSpPr>
        <p:spPr/>
        <p:txBody>
          <a:bodyPr>
            <a:normAutofit/>
          </a:bodyPr>
          <a:lstStyle/>
          <a:p>
            <a:pPr marL="514350" indent="-514350">
              <a:buAutoNum type="arabicPeriod"/>
            </a:pPr>
            <a:r>
              <a:rPr lang="en-US" dirty="0" smtClean="0"/>
              <a:t>With your demo students complete Letter </a:t>
            </a:r>
            <a:r>
              <a:rPr lang="en-US" dirty="0"/>
              <a:t>K</a:t>
            </a:r>
            <a:r>
              <a:rPr lang="en-US" dirty="0" smtClean="0"/>
              <a:t>nowledge, Vocabulary and Phonological Awareness assessments with at least ½ of the class below benchmarks. </a:t>
            </a:r>
          </a:p>
          <a:p>
            <a:pPr marL="514350" indent="-514350">
              <a:buAutoNum type="arabicPeriod"/>
            </a:pPr>
            <a:r>
              <a:rPr lang="en-US" dirty="0" smtClean="0"/>
              <a:t>Create a class summary and a group report on these 3 areas. </a:t>
            </a:r>
          </a:p>
          <a:p>
            <a:pPr marL="514350" indent="-514350">
              <a:buAutoNum type="arabicPeriod"/>
            </a:pPr>
            <a:r>
              <a:rPr lang="en-US" dirty="0" smtClean="0"/>
              <a:t>Review the summary and determine 3 interventions.</a:t>
            </a:r>
            <a:endParaRPr lang="en-US" dirty="0"/>
          </a:p>
        </p:txBody>
      </p:sp>
    </p:spTree>
    <p:extLst>
      <p:ext uri="{BB962C8B-B14F-4D97-AF65-F5344CB8AC3E}">
        <p14:creationId xmlns:p14="http://schemas.microsoft.com/office/powerpoint/2010/main" val="898769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59706"/>
            <a:ext cx="7886700" cy="1325563"/>
          </a:xfrm>
        </p:spPr>
        <p:txBody>
          <a:bodyPr>
            <a:normAutofit/>
          </a:bodyPr>
          <a:lstStyle/>
          <a:p>
            <a:pPr algn="ctr"/>
            <a:r>
              <a:rPr lang="en-US" sz="4000" dirty="0" smtClean="0"/>
              <a:t>Scoring &amp; Benchmarks</a:t>
            </a:r>
            <a:endParaRPr lang="en-US" sz="4000" dirty="0"/>
          </a:p>
        </p:txBody>
      </p:sp>
      <p:pic>
        <p:nvPicPr>
          <p:cNvPr id="3" name="Picture 2"/>
          <p:cNvPicPr>
            <a:picLocks noChangeAspect="1"/>
          </p:cNvPicPr>
          <p:nvPr/>
        </p:nvPicPr>
        <p:blipFill>
          <a:blip r:embed="rId3"/>
          <a:stretch>
            <a:fillRect/>
          </a:stretch>
        </p:blipFill>
        <p:spPr>
          <a:xfrm>
            <a:off x="1573357" y="961900"/>
            <a:ext cx="5326497" cy="5592041"/>
          </a:xfrm>
          <a:prstGeom prst="rect">
            <a:avLst/>
          </a:prstGeom>
        </p:spPr>
      </p:pic>
    </p:spTree>
    <p:extLst>
      <p:ext uri="{BB962C8B-B14F-4D97-AF65-F5344CB8AC3E}">
        <p14:creationId xmlns:p14="http://schemas.microsoft.com/office/powerpoint/2010/main" val="16234332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61" y="46037"/>
            <a:ext cx="7886700" cy="1325563"/>
          </a:xfrm>
        </p:spPr>
        <p:txBody>
          <a:bodyPr/>
          <a:lstStyle/>
          <a:p>
            <a:pPr algn="ctr"/>
            <a:r>
              <a:rPr lang="en-US" dirty="0" smtClean="0"/>
              <a:t>If you need assistance…</a:t>
            </a:r>
            <a:endParaRPr lang="en-US" dirty="0"/>
          </a:p>
        </p:txBody>
      </p:sp>
      <p:sp>
        <p:nvSpPr>
          <p:cNvPr id="3" name="TextBox 2"/>
          <p:cNvSpPr txBox="1"/>
          <p:nvPr/>
        </p:nvSpPr>
        <p:spPr>
          <a:xfrm>
            <a:off x="685800" y="1371600"/>
            <a:ext cx="7848599"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Century Gothic" panose="020B0502020202020204" pitchFamily="34" charset="0"/>
              </a:rPr>
              <a:t>Submit a </a:t>
            </a:r>
            <a:r>
              <a:rPr lang="en-US" sz="2800" b="1" dirty="0" smtClean="0">
                <a:solidFill>
                  <a:srgbClr val="92D050"/>
                </a:solidFill>
                <a:latin typeface="Century Gothic" panose="020B0502020202020204" pitchFamily="34" charset="0"/>
              </a:rPr>
              <a:t>“Help Ticket” </a:t>
            </a:r>
            <a:r>
              <a:rPr lang="en-US" sz="2800" dirty="0" smtClean="0">
                <a:latin typeface="Century Gothic" panose="020B0502020202020204" pitchFamily="34" charset="0"/>
              </a:rPr>
              <a:t>through the CLI Engage Dashboard. </a:t>
            </a:r>
            <a:endParaRPr lang="en-US" sz="2800" dirty="0">
              <a:latin typeface="Century Gothic" panose="020B0502020202020204" pitchFamily="34" charset="0"/>
            </a:endParaRPr>
          </a:p>
          <a:p>
            <a:pPr marL="285750" indent="-285750">
              <a:buFont typeface="Arial" panose="020B0604020202020204" pitchFamily="34" charset="0"/>
              <a:buChar char="•"/>
            </a:pPr>
            <a:r>
              <a:rPr lang="en-US" sz="2800" dirty="0" smtClean="0">
                <a:latin typeface="Century Gothic" panose="020B0502020202020204" pitchFamily="34" charset="0"/>
              </a:rPr>
              <a:t>Questions will be addressed by trained </a:t>
            </a:r>
            <a:r>
              <a:rPr lang="en-US" sz="2800" b="1" dirty="0" smtClean="0">
                <a:solidFill>
                  <a:srgbClr val="92D050"/>
                </a:solidFill>
                <a:latin typeface="Century Gothic" panose="020B0502020202020204" pitchFamily="34" charset="0"/>
              </a:rPr>
              <a:t>CLI staff members.</a:t>
            </a:r>
          </a:p>
          <a:p>
            <a:pPr marL="285750" indent="-285750">
              <a:buFont typeface="Arial" panose="020B0604020202020204" pitchFamily="34" charset="0"/>
              <a:buChar char="•"/>
            </a:pPr>
            <a:endParaRPr lang="en-US" sz="2800" dirty="0">
              <a:latin typeface="Tw Cen MT" panose="020B0602020104020603" pitchFamily="34" charset="0"/>
            </a:endParaRPr>
          </a:p>
        </p:txBody>
      </p:sp>
      <p:pic>
        <p:nvPicPr>
          <p:cNvPr id="2050" name="Picture 2" descr="U:\Communications\Website - Newsletters - eCommunication\Website\TSR Help Ticket\Help Ticket Icon - Eng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199" y="3429000"/>
            <a:ext cx="4264025" cy="2627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5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Cut Points</a:t>
            </a:r>
            <a:endParaRPr lang="en-US" dirty="0"/>
          </a:p>
        </p:txBody>
      </p:sp>
      <p:pic>
        <p:nvPicPr>
          <p:cNvPr id="4" name="Content Placeholder 3"/>
          <p:cNvPicPr>
            <a:picLocks noGrp="1" noChangeAspect="1"/>
          </p:cNvPicPr>
          <p:nvPr>
            <p:ph idx="1"/>
          </p:nvPr>
        </p:nvPicPr>
        <p:blipFill>
          <a:blip r:embed="rId3"/>
          <a:stretch>
            <a:fillRect/>
          </a:stretch>
        </p:blipFill>
        <p:spPr>
          <a:xfrm>
            <a:off x="628650" y="2185060"/>
            <a:ext cx="7886700" cy="3158835"/>
          </a:xfrm>
          <a:prstGeom prst="rect">
            <a:avLst/>
          </a:prstGeom>
        </p:spPr>
      </p:pic>
    </p:spTree>
    <p:extLst>
      <p:ext uri="{BB962C8B-B14F-4D97-AF65-F5344CB8AC3E}">
        <p14:creationId xmlns:p14="http://schemas.microsoft.com/office/powerpoint/2010/main" val="1456268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41012" y="286336"/>
            <a:ext cx="8620125" cy="9906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000" dirty="0" smtClean="0">
                <a:ln w="12700">
                  <a:noFill/>
                  <a:prstDash val="solid"/>
                </a:ln>
                <a:solidFill>
                  <a:srgbClr val="6F7073"/>
                </a:solidFill>
                <a:effectLst>
                  <a:outerShdw blurRad="41275" dist="20320" dir="1800000" algn="tl" rotWithShape="0">
                    <a:srgbClr val="000000">
                      <a:alpha val="40000"/>
                    </a:srgbClr>
                  </a:outerShdw>
                </a:effectLst>
                <a:latin typeface="Century Gothic" panose="020B0502020202020204" pitchFamily="34" charset="0"/>
              </a:rPr>
              <a:t>Progress Monitoring Customization</a:t>
            </a:r>
            <a:endParaRPr lang="en-US" sz="4000" dirty="0">
              <a:ln w="12700">
                <a:noFill/>
                <a:prstDash val="solid"/>
              </a:ln>
              <a:solidFill>
                <a:srgbClr val="6F7073"/>
              </a:solidFill>
              <a:effectLst>
                <a:outerShdw blurRad="41275" dist="20320" dir="1800000" algn="tl" rotWithShape="0">
                  <a:srgbClr val="000000">
                    <a:alpha val="40000"/>
                  </a:srgbClr>
                </a:outerShdw>
              </a:effectLst>
              <a:latin typeface="Century Gothic" panose="020B0502020202020204" pitchFamily="34" charset="0"/>
            </a:endParaRPr>
          </a:p>
        </p:txBody>
      </p:sp>
      <p:sp>
        <p:nvSpPr>
          <p:cNvPr id="3" name="TextBox 2"/>
          <p:cNvSpPr txBox="1"/>
          <p:nvPr/>
        </p:nvSpPr>
        <p:spPr>
          <a:xfrm>
            <a:off x="993475" y="1536940"/>
            <a:ext cx="7315200" cy="390876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Century Gothic" panose="020B0502020202020204" pitchFamily="34" charset="0"/>
              </a:rPr>
              <a:t>Available in </a:t>
            </a:r>
            <a:r>
              <a:rPr lang="en-US" sz="2800" b="1" dirty="0" smtClean="0">
                <a:latin typeface="Century Gothic" panose="020B0502020202020204" pitchFamily="34" charset="0"/>
              </a:rPr>
              <a:t>English and Spanish</a:t>
            </a:r>
          </a:p>
          <a:p>
            <a:pPr marL="457200" indent="-457200">
              <a:buFont typeface="Arial" panose="020B0604020202020204" pitchFamily="34" charset="0"/>
              <a:buChar char="•"/>
            </a:pPr>
            <a:r>
              <a:rPr lang="en-US" sz="2800" b="1" dirty="0" smtClean="0">
                <a:latin typeface="Century Gothic" panose="020B0502020202020204" pitchFamily="34" charset="0"/>
              </a:rPr>
              <a:t>Choose</a:t>
            </a:r>
            <a:r>
              <a:rPr lang="en-US" sz="2800" dirty="0" smtClean="0">
                <a:latin typeface="Century Gothic" panose="020B0502020202020204" pitchFamily="34" charset="0"/>
              </a:rPr>
              <a:t> your own progress monitoring </a:t>
            </a:r>
            <a:r>
              <a:rPr lang="en-US" sz="2800" b="1" dirty="0" smtClean="0">
                <a:latin typeface="Century Gothic" panose="020B0502020202020204" pitchFamily="34" charset="0"/>
              </a:rPr>
              <a:t>windows</a:t>
            </a:r>
          </a:p>
          <a:p>
            <a:pPr marL="457200" indent="-457200">
              <a:buFont typeface="Arial" panose="020B0604020202020204" pitchFamily="34" charset="0"/>
              <a:buChar char="•"/>
            </a:pPr>
            <a:r>
              <a:rPr lang="en-US" sz="2800" b="1" dirty="0" smtClean="0">
                <a:latin typeface="Century Gothic" panose="020B0502020202020204" pitchFamily="34" charset="0"/>
              </a:rPr>
              <a:t>Prioritize measures </a:t>
            </a:r>
            <a:r>
              <a:rPr lang="en-US" sz="2800" dirty="0" smtClean="0">
                <a:latin typeface="Century Gothic" panose="020B0502020202020204" pitchFamily="34" charset="0"/>
              </a:rPr>
              <a:t>according to local needs</a:t>
            </a:r>
          </a:p>
          <a:p>
            <a:pPr marL="457200" indent="-457200">
              <a:buFont typeface="Arial" panose="020B0604020202020204" pitchFamily="34" charset="0"/>
              <a:buChar char="•"/>
            </a:pPr>
            <a:r>
              <a:rPr lang="en-US" sz="2800" b="1" dirty="0" smtClean="0">
                <a:latin typeface="Century Gothic" panose="020B0502020202020204" pitchFamily="34" charset="0"/>
              </a:rPr>
              <a:t>Exclude</a:t>
            </a:r>
            <a:r>
              <a:rPr lang="en-US" sz="2800" dirty="0" smtClean="0">
                <a:latin typeface="Century Gothic" panose="020B0502020202020204" pitchFamily="34" charset="0"/>
              </a:rPr>
              <a:t> individual or classes of children as needed</a:t>
            </a:r>
          </a:p>
          <a:p>
            <a:pPr marL="457200" indent="-457200">
              <a:buFont typeface="Arial" panose="020B0604020202020204" pitchFamily="34" charset="0"/>
              <a:buChar char="•"/>
            </a:pPr>
            <a:r>
              <a:rPr lang="en-US" sz="2800" b="1" dirty="0" smtClean="0">
                <a:latin typeface="Century Gothic" panose="020B0502020202020204" pitchFamily="34" charset="0"/>
              </a:rPr>
              <a:t>Export data</a:t>
            </a:r>
            <a:r>
              <a:rPr lang="en-US" sz="2800" dirty="0" smtClean="0">
                <a:latin typeface="Century Gothic" panose="020B0502020202020204" pitchFamily="34" charset="0"/>
              </a:rPr>
              <a:t> for independent analysis</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93605597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Administering the Assessment </a:t>
            </a:r>
            <a:endParaRPr lang="en-US" dirty="0"/>
          </a:p>
        </p:txBody>
      </p:sp>
      <p:sp>
        <p:nvSpPr>
          <p:cNvPr id="3" name="Content Placeholder 2"/>
          <p:cNvSpPr>
            <a:spLocks noGrp="1"/>
          </p:cNvSpPr>
          <p:nvPr>
            <p:ph idx="1"/>
          </p:nvPr>
        </p:nvSpPr>
        <p:spPr>
          <a:xfrm>
            <a:off x="457200" y="1524000"/>
            <a:ext cx="8229600" cy="4525963"/>
          </a:xfrm>
        </p:spPr>
        <p:txBody>
          <a:bodyPr>
            <a:normAutofit fontScale="85000" lnSpcReduction="10000"/>
          </a:bodyPr>
          <a:lstStyle/>
          <a:p>
            <a:pPr marL="0" indent="0">
              <a:spcBef>
                <a:spcPts val="1200"/>
              </a:spcBef>
              <a:spcAft>
                <a:spcPts val="1200"/>
              </a:spcAft>
              <a:buNone/>
            </a:pPr>
            <a:r>
              <a:rPr lang="en-US" dirty="0">
                <a:cs typeface="Levenim MT" pitchFamily="2" charset="-79"/>
              </a:rPr>
              <a:t>It is a good idea to not give the entire assessment at one time. </a:t>
            </a:r>
          </a:p>
          <a:p>
            <a:pPr marL="0" indent="0">
              <a:spcBef>
                <a:spcPts val="1200"/>
              </a:spcBef>
              <a:spcAft>
                <a:spcPts val="1200"/>
              </a:spcAft>
              <a:buNone/>
            </a:pPr>
            <a:r>
              <a:rPr lang="en-US" dirty="0">
                <a:cs typeface="Levenim MT" pitchFamily="2" charset="-79"/>
              </a:rPr>
              <a:t>Break the assessment into </a:t>
            </a:r>
            <a:r>
              <a:rPr lang="en-US" dirty="0" smtClean="0">
                <a:cs typeface="Levenim MT" pitchFamily="2" charset="-79"/>
              </a:rPr>
              <a:t>parts. For example: </a:t>
            </a:r>
            <a:endParaRPr lang="en-US" dirty="0">
              <a:cs typeface="Levenim MT" pitchFamily="2" charset="-79"/>
            </a:endParaRPr>
          </a:p>
          <a:p>
            <a:pPr lvl="2" indent="-342900">
              <a:spcBef>
                <a:spcPts val="1200"/>
              </a:spcBef>
              <a:spcAft>
                <a:spcPts val="1200"/>
              </a:spcAft>
            </a:pPr>
            <a:r>
              <a:rPr lang="en-US" dirty="0">
                <a:cs typeface="Levenim MT" pitchFamily="2" charset="-79"/>
              </a:rPr>
              <a:t>Week One:  	Phonological Awareness</a:t>
            </a:r>
          </a:p>
          <a:p>
            <a:pPr lvl="2" indent="-342900">
              <a:spcBef>
                <a:spcPts val="1200"/>
              </a:spcBef>
              <a:spcAft>
                <a:spcPts val="1200"/>
              </a:spcAft>
            </a:pPr>
            <a:r>
              <a:rPr lang="en-US" dirty="0">
                <a:cs typeface="Levenim MT" pitchFamily="2" charset="-79"/>
              </a:rPr>
              <a:t>Week Two:   	Rapid Letter Naming/Rapid Vocabulary</a:t>
            </a:r>
          </a:p>
          <a:p>
            <a:pPr lvl="2" indent="-342900">
              <a:spcBef>
                <a:spcPts val="1200"/>
              </a:spcBef>
              <a:spcAft>
                <a:spcPts val="1200"/>
              </a:spcAft>
            </a:pPr>
            <a:r>
              <a:rPr lang="en-US" dirty="0">
                <a:cs typeface="Levenim MT" pitchFamily="2" charset="-79"/>
              </a:rPr>
              <a:t>Week Three:	Math Screener</a:t>
            </a:r>
          </a:p>
          <a:p>
            <a:pPr lvl="2" indent="-342900">
              <a:spcBef>
                <a:spcPts val="1200"/>
              </a:spcBef>
              <a:spcAft>
                <a:spcPts val="1200"/>
              </a:spcAft>
            </a:pPr>
            <a:r>
              <a:rPr lang="en-US" dirty="0">
                <a:cs typeface="Levenim MT" pitchFamily="2" charset="-79"/>
              </a:rPr>
              <a:t>Week Four:	</a:t>
            </a:r>
            <a:r>
              <a:rPr lang="en-US" dirty="0" smtClean="0">
                <a:cs typeface="Levenim MT" pitchFamily="2" charset="-79"/>
              </a:rPr>
              <a:t>Observables (checklists)</a:t>
            </a:r>
            <a:endParaRPr lang="en-US" dirty="0">
              <a:cs typeface="Levenim MT" pitchFamily="2" charset="-79"/>
            </a:endParaRPr>
          </a:p>
          <a:p>
            <a:pPr marL="0" indent="0">
              <a:spcBef>
                <a:spcPts val="1200"/>
              </a:spcBef>
              <a:spcAft>
                <a:spcPts val="1200"/>
              </a:spcAft>
              <a:buNone/>
            </a:pPr>
            <a:r>
              <a:rPr lang="en-US" dirty="0">
                <a:cs typeface="Levenim MT" pitchFamily="2" charset="-79"/>
              </a:rPr>
              <a:t>By administering the assessment this way you are able to complete an entire class within a month’s time. </a:t>
            </a:r>
          </a:p>
          <a:p>
            <a:endParaRPr lang="en-US" dirty="0"/>
          </a:p>
        </p:txBody>
      </p:sp>
    </p:spTree>
    <p:extLst>
      <p:ext uri="{BB962C8B-B14F-4D97-AF65-F5344CB8AC3E}">
        <p14:creationId xmlns:p14="http://schemas.microsoft.com/office/powerpoint/2010/main" val="30290318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909" y="0"/>
            <a:ext cx="7886700" cy="1325563"/>
          </a:xfrm>
        </p:spPr>
        <p:txBody>
          <a:bodyPr/>
          <a:lstStyle/>
          <a:p>
            <a:r>
              <a:rPr lang="en-US" dirty="0" smtClean="0"/>
              <a:t>Assessment Environment</a:t>
            </a:r>
            <a:endParaRPr lang="en-US" dirty="0"/>
          </a:p>
        </p:txBody>
      </p:sp>
      <p:pic>
        <p:nvPicPr>
          <p:cNvPr id="2050" name="Picture 2" descr="https://jonathanschorr.files.wordpress.com/2012/07/teacher_child_compute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219200"/>
            <a:ext cx="4267200" cy="28422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3268" y="4343400"/>
            <a:ext cx="4029355" cy="1938992"/>
          </a:xfrm>
          <a:prstGeom prst="rect">
            <a:avLst/>
          </a:prstGeom>
        </p:spPr>
        <p:txBody>
          <a:bodyPr wrap="square">
            <a:spAutoFit/>
          </a:bodyPr>
          <a:lstStyle/>
          <a:p>
            <a:r>
              <a:rPr lang="en-US" sz="2800" u="sng" dirty="0" smtClean="0">
                <a:latin typeface="Century Gothic" panose="020B0502020202020204" pitchFamily="34" charset="0"/>
              </a:rPr>
              <a:t>Environment Options</a:t>
            </a:r>
            <a:r>
              <a:rPr lang="en-US" sz="3600" u="sng" dirty="0" smtClean="0">
                <a:latin typeface="Century Gothic" panose="020B0502020202020204" pitchFamily="34" charset="0"/>
              </a:rPr>
              <a:t>:</a:t>
            </a:r>
            <a:endParaRPr lang="en-US" sz="3600" u="sng" dirty="0">
              <a:latin typeface="Century Gothic" panose="020B0502020202020204" pitchFamily="34" charset="0"/>
            </a:endParaRPr>
          </a:p>
          <a:p>
            <a:pPr lvl="1"/>
            <a:r>
              <a:rPr lang="en-US" sz="2800" dirty="0">
                <a:latin typeface="Century Gothic" panose="020B0502020202020204" pitchFamily="34" charset="0"/>
              </a:rPr>
              <a:t>Rug</a:t>
            </a:r>
          </a:p>
          <a:p>
            <a:pPr lvl="1"/>
            <a:r>
              <a:rPr lang="en-US" sz="2800" dirty="0">
                <a:latin typeface="Century Gothic" panose="020B0502020202020204" pitchFamily="34" charset="0"/>
              </a:rPr>
              <a:t>Table</a:t>
            </a:r>
          </a:p>
          <a:p>
            <a:pPr lvl="1"/>
            <a:r>
              <a:rPr lang="en-US" sz="2800" dirty="0" smtClean="0">
                <a:latin typeface="Century Gothic" panose="020B0502020202020204" pitchFamily="34" charset="0"/>
              </a:rPr>
              <a:t>Hallway</a:t>
            </a:r>
            <a:endParaRPr lang="en-US" sz="2800" dirty="0">
              <a:latin typeface="Century Gothic" panose="020B0502020202020204" pitchFamily="34" charset="0"/>
            </a:endParaRPr>
          </a:p>
        </p:txBody>
      </p:sp>
      <p:sp>
        <p:nvSpPr>
          <p:cNvPr id="5" name="Rectangle 4"/>
          <p:cNvSpPr/>
          <p:nvPr/>
        </p:nvSpPr>
        <p:spPr>
          <a:xfrm>
            <a:off x="4806615" y="4454635"/>
            <a:ext cx="3676733" cy="1815882"/>
          </a:xfrm>
          <a:prstGeom prst="rect">
            <a:avLst/>
          </a:prstGeom>
        </p:spPr>
        <p:txBody>
          <a:bodyPr wrap="square">
            <a:spAutoFit/>
          </a:bodyPr>
          <a:lstStyle/>
          <a:p>
            <a:r>
              <a:rPr lang="en-US" sz="2800" u="sng" dirty="0" smtClean="0">
                <a:latin typeface="Century Gothic" panose="020B0502020202020204" pitchFamily="34" charset="0"/>
              </a:rPr>
              <a:t>Possible </a:t>
            </a:r>
            <a:r>
              <a:rPr lang="en-US" sz="2800" u="sng" dirty="0">
                <a:latin typeface="Century Gothic" panose="020B0502020202020204" pitchFamily="34" charset="0"/>
              </a:rPr>
              <a:t>settings</a:t>
            </a:r>
            <a:r>
              <a:rPr lang="en-US" sz="2800" dirty="0">
                <a:latin typeface="Century Gothic" panose="020B0502020202020204" pitchFamily="34" charset="0"/>
              </a:rPr>
              <a:t>:</a:t>
            </a:r>
          </a:p>
          <a:p>
            <a:pPr lvl="1"/>
            <a:r>
              <a:rPr lang="en-US" sz="2800" dirty="0">
                <a:latin typeface="Century Gothic" panose="020B0502020202020204" pitchFamily="34" charset="0"/>
              </a:rPr>
              <a:t>Center time</a:t>
            </a:r>
          </a:p>
          <a:p>
            <a:pPr lvl="1"/>
            <a:r>
              <a:rPr lang="en-US" sz="2800" dirty="0">
                <a:latin typeface="Century Gothic" panose="020B0502020202020204" pitchFamily="34" charset="0"/>
              </a:rPr>
              <a:t>Naptime</a:t>
            </a:r>
          </a:p>
          <a:p>
            <a:pPr lvl="1"/>
            <a:endParaRPr lang="en-US" sz="2800" dirty="0">
              <a:latin typeface="Century Gothic" panose="020B0502020202020204" pitchFamily="34" charset="0"/>
            </a:endParaRPr>
          </a:p>
        </p:txBody>
      </p:sp>
    </p:spTree>
    <p:extLst>
      <p:ext uri="{BB962C8B-B14F-4D97-AF65-F5344CB8AC3E}">
        <p14:creationId xmlns:p14="http://schemas.microsoft.com/office/powerpoint/2010/main" val="1010062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dirty="0" smtClean="0"/>
              <a:t>Assessment Environment</a:t>
            </a:r>
            <a:endParaRPr lang="en-US" dirty="0"/>
          </a:p>
        </p:txBody>
      </p:sp>
      <p:sp>
        <p:nvSpPr>
          <p:cNvPr id="4" name="Content Placeholder 2"/>
          <p:cNvSpPr>
            <a:spLocks noGrp="1"/>
          </p:cNvSpPr>
          <p:nvPr>
            <p:ph idx="1"/>
          </p:nvPr>
        </p:nvSpPr>
        <p:spPr>
          <a:xfrm>
            <a:off x="457200" y="1447800"/>
            <a:ext cx="8229600" cy="4525963"/>
          </a:xfrm>
        </p:spPr>
        <p:txBody>
          <a:bodyPr>
            <a:normAutofit lnSpcReduction="10000"/>
          </a:bodyPr>
          <a:lstStyle/>
          <a:p>
            <a:r>
              <a:rPr lang="en-US" dirty="0" smtClean="0"/>
              <a:t>Have the child sit beside you in a quiet area of the classroom to complete CIRCLE Progress Monitoring tasks.</a:t>
            </a:r>
          </a:p>
          <a:p>
            <a:endParaRPr lang="en-US" dirty="0" smtClean="0"/>
          </a:p>
          <a:p>
            <a:r>
              <a:rPr lang="en-US" dirty="0" smtClean="0"/>
              <a:t>Place the computer  in a position that allows you to operate the keyboard while you and the child look at the screen.  </a:t>
            </a:r>
          </a:p>
          <a:p>
            <a:endParaRPr lang="en-US" dirty="0" smtClean="0"/>
          </a:p>
          <a:p>
            <a:r>
              <a:rPr lang="en-US" i="1" dirty="0" smtClean="0"/>
              <a:t>Note: The child should not see the screen during the phonological awareness assessments.</a:t>
            </a:r>
          </a:p>
        </p:txBody>
      </p:sp>
    </p:spTree>
    <p:extLst>
      <p:ext uri="{BB962C8B-B14F-4D97-AF65-F5344CB8AC3E}">
        <p14:creationId xmlns:p14="http://schemas.microsoft.com/office/powerpoint/2010/main" val="2847436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4705643" y="2680850"/>
            <a:ext cx="4032504" cy="3343728"/>
          </a:xfrm>
        </p:spPr>
        <p:txBody>
          <a:bodyPr/>
          <a:lstStyle/>
          <a:p>
            <a:pPr marL="514350" lvl="1" indent="0">
              <a:spcBef>
                <a:spcPts val="600"/>
              </a:spcBef>
              <a:buNone/>
            </a:pPr>
            <a:r>
              <a:rPr sz="1600" dirty="0" smtClean="0">
                <a:latin typeface="Century Gothic" panose="020B0502020202020204" pitchFamily="34" charset="0"/>
                <a:cs typeface="Amplify Regular"/>
              </a:rPr>
              <a:t>Don't </a:t>
            </a:r>
            <a:r>
              <a:rPr sz="1600" dirty="0">
                <a:latin typeface="Century Gothic" panose="020B0502020202020204" pitchFamily="34" charset="0"/>
                <a:cs typeface="Amplify Regular"/>
              </a:rPr>
              <a:t>provide </a:t>
            </a:r>
            <a:r>
              <a:rPr sz="1600" dirty="0" smtClean="0">
                <a:latin typeface="Century Gothic" panose="020B0502020202020204" pitchFamily="34" charset="0"/>
                <a:cs typeface="Amplify Regular"/>
              </a:rPr>
              <a:t>hints.</a:t>
            </a:r>
            <a:endParaRPr sz="1600" dirty="0">
              <a:latin typeface="Century Gothic" panose="020B0502020202020204" pitchFamily="34" charset="0"/>
              <a:cs typeface="Amplify Regular"/>
            </a:endParaRPr>
          </a:p>
          <a:p>
            <a:pPr marL="514350" lvl="1" indent="0">
              <a:spcBef>
                <a:spcPts val="600"/>
              </a:spcBef>
              <a:buNone/>
            </a:pPr>
            <a:r>
              <a:rPr sz="1600" dirty="0">
                <a:latin typeface="Century Gothic" panose="020B0502020202020204" pitchFamily="34" charset="0"/>
                <a:cs typeface="Amplify Regular"/>
              </a:rPr>
              <a:t>Don't elicit additional </a:t>
            </a:r>
            <a:r>
              <a:rPr sz="1600" dirty="0" smtClean="0">
                <a:latin typeface="Century Gothic" panose="020B0502020202020204" pitchFamily="34" charset="0"/>
                <a:cs typeface="Amplify Regular"/>
              </a:rPr>
              <a:t>information.</a:t>
            </a:r>
            <a:endParaRPr sz="1600" dirty="0">
              <a:latin typeface="Century Gothic" panose="020B0502020202020204" pitchFamily="34" charset="0"/>
              <a:cs typeface="Amplify Regular"/>
            </a:endParaRPr>
          </a:p>
          <a:p>
            <a:pPr marL="514350" lvl="1" indent="0">
              <a:spcBef>
                <a:spcPts val="600"/>
              </a:spcBef>
              <a:buNone/>
            </a:pPr>
            <a:r>
              <a:rPr sz="1600" dirty="0">
                <a:latin typeface="Century Gothic" panose="020B0502020202020204" pitchFamily="34" charset="0"/>
                <a:cs typeface="Amplify Regular"/>
              </a:rPr>
              <a:t>Don't change </a:t>
            </a:r>
            <a:r>
              <a:rPr sz="1600" dirty="0" smtClean="0">
                <a:latin typeface="Century Gothic" panose="020B0502020202020204" pitchFamily="34" charset="0"/>
                <a:cs typeface="Amplify Regular"/>
              </a:rPr>
              <a:t>instructions.</a:t>
            </a:r>
            <a:endParaRPr sz="1600" dirty="0">
              <a:latin typeface="Century Gothic" panose="020B0502020202020204" pitchFamily="34" charset="0"/>
              <a:cs typeface="Amplify Regular"/>
            </a:endParaRPr>
          </a:p>
          <a:p>
            <a:pPr marL="514350" lvl="1" indent="0">
              <a:spcBef>
                <a:spcPts val="600"/>
              </a:spcBef>
              <a:buNone/>
            </a:pPr>
            <a:r>
              <a:rPr sz="1600" dirty="0">
                <a:latin typeface="Century Gothic" panose="020B0502020202020204" pitchFamily="34" charset="0"/>
                <a:cs typeface="Amplify Regular"/>
              </a:rPr>
              <a:t>Don't assess children who are feeling </a:t>
            </a:r>
            <a:r>
              <a:rPr sz="1600" dirty="0" smtClean="0">
                <a:latin typeface="Century Gothic" panose="020B0502020202020204" pitchFamily="34" charset="0"/>
                <a:cs typeface="Amplify Regular"/>
              </a:rPr>
              <a:t>sic</a:t>
            </a:r>
            <a:r>
              <a:rPr lang="en-US" sz="1600" dirty="0" smtClean="0">
                <a:latin typeface="Century Gothic" panose="020B0502020202020204" pitchFamily="34" charset="0"/>
                <a:cs typeface="Amplify Regular"/>
              </a:rPr>
              <a:t>k,</a:t>
            </a:r>
            <a:r>
              <a:rPr sz="1600" dirty="0" smtClean="0">
                <a:latin typeface="Century Gothic" panose="020B0502020202020204" pitchFamily="34" charset="0"/>
                <a:cs typeface="Amplify Regular"/>
              </a:rPr>
              <a:t> distraught</a:t>
            </a:r>
            <a:r>
              <a:rPr lang="en-US" sz="1600" dirty="0" smtClean="0">
                <a:latin typeface="Century Gothic" panose="020B0502020202020204" pitchFamily="34" charset="0"/>
                <a:cs typeface="Amplify Regular"/>
              </a:rPr>
              <a:t>, or overly oppositional</a:t>
            </a:r>
            <a:r>
              <a:rPr sz="1600" dirty="0" smtClean="0">
                <a:latin typeface="Century Gothic" panose="020B0502020202020204" pitchFamily="34" charset="0"/>
                <a:cs typeface="Amplify Regular"/>
              </a:rPr>
              <a:t>.</a:t>
            </a:r>
          </a:p>
          <a:p>
            <a:pPr marL="514350" lvl="1" indent="0">
              <a:spcBef>
                <a:spcPts val="600"/>
              </a:spcBef>
              <a:buNone/>
            </a:pPr>
            <a:r>
              <a:rPr lang="en-US" sz="1600" dirty="0" smtClean="0">
                <a:latin typeface="Century Gothic" panose="020B0502020202020204" pitchFamily="34" charset="0"/>
                <a:cs typeface="Amplify Regular"/>
              </a:rPr>
              <a:t>Do not try to delete the assessment and change the answers</a:t>
            </a:r>
          </a:p>
          <a:p>
            <a:pPr marL="514350" lvl="1" indent="0">
              <a:spcBef>
                <a:spcPts val="600"/>
              </a:spcBef>
              <a:buNone/>
            </a:pPr>
            <a:r>
              <a:rPr lang="en-US" sz="1600" dirty="0" smtClean="0">
                <a:latin typeface="Century Gothic" panose="020B0502020202020204" pitchFamily="34" charset="0"/>
                <a:cs typeface="Amplify Regular"/>
              </a:rPr>
              <a:t>Do not model for a child once you have begun the assessment </a:t>
            </a:r>
            <a:endParaRPr sz="1600" dirty="0">
              <a:latin typeface="Century Gothic" panose="020B0502020202020204" pitchFamily="34" charset="0"/>
              <a:cs typeface="Amplify Regular"/>
            </a:endParaRPr>
          </a:p>
        </p:txBody>
      </p:sp>
      <p:sp>
        <p:nvSpPr>
          <p:cNvPr id="3" name="Text Placeholder 2"/>
          <p:cNvSpPr>
            <a:spLocks noGrp="1"/>
          </p:cNvSpPr>
          <p:nvPr>
            <p:ph type="body" sz="quarter" idx="17"/>
          </p:nvPr>
        </p:nvSpPr>
        <p:spPr>
          <a:xfrm>
            <a:off x="457200" y="2528450"/>
            <a:ext cx="4032504" cy="3353105"/>
          </a:xfrm>
        </p:spPr>
        <p:txBody>
          <a:bodyPr/>
          <a:lstStyle/>
          <a:p>
            <a:pPr marL="457200" lvl="1" indent="0">
              <a:spcBef>
                <a:spcPts val="600"/>
              </a:spcBef>
              <a:buNone/>
            </a:pPr>
            <a:r>
              <a:rPr lang="en-US" sz="1600" dirty="0" smtClean="0"/>
              <a:t>Praise effort.</a:t>
            </a:r>
          </a:p>
          <a:p>
            <a:pPr marL="457200" lvl="1" indent="0">
              <a:spcBef>
                <a:spcPts val="600"/>
              </a:spcBef>
              <a:buNone/>
            </a:pPr>
            <a:r>
              <a:rPr lang="en-US" sz="1600" dirty="0" smtClean="0"/>
              <a:t>Read instructions exactly as written. </a:t>
            </a:r>
          </a:p>
          <a:p>
            <a:pPr marL="457200" lvl="1" indent="0">
              <a:spcBef>
                <a:spcPts val="600"/>
              </a:spcBef>
              <a:buNone/>
            </a:pPr>
            <a:r>
              <a:rPr lang="en-US" sz="1600" dirty="0" smtClean="0"/>
              <a:t>Become comfortable with tasks before administering them.</a:t>
            </a:r>
          </a:p>
          <a:p>
            <a:pPr marL="457200" lvl="1" indent="0">
              <a:spcBef>
                <a:spcPts val="600"/>
              </a:spcBef>
              <a:buNone/>
            </a:pPr>
            <a:r>
              <a:rPr lang="en-US" sz="1600" dirty="0" smtClean="0"/>
              <a:t>Use prompts like “Listen carefully” to regain child's focus.</a:t>
            </a:r>
          </a:p>
          <a:p>
            <a:pPr marL="457200" lvl="1" indent="0">
              <a:spcBef>
                <a:spcPts val="600"/>
              </a:spcBef>
              <a:buNone/>
            </a:pPr>
            <a:r>
              <a:rPr lang="en-US" sz="1600" dirty="0" smtClean="0"/>
              <a:t>Model the practice activity if warranted. </a:t>
            </a:r>
          </a:p>
          <a:p>
            <a:pPr marL="457200" lvl="1" indent="0">
              <a:spcBef>
                <a:spcPts val="600"/>
              </a:spcBef>
              <a:buNone/>
            </a:pPr>
            <a:r>
              <a:rPr lang="en-US" sz="1600" dirty="0" smtClean="0"/>
              <a:t>Remain calm and steady.</a:t>
            </a:r>
          </a:p>
          <a:p>
            <a:pPr marL="457200" lvl="1" indent="0">
              <a:spcBef>
                <a:spcPts val="600"/>
              </a:spcBef>
              <a:buNone/>
            </a:pPr>
            <a:r>
              <a:rPr lang="en-US" sz="1600" dirty="0" smtClean="0"/>
              <a:t>Make notes after completing assessments</a:t>
            </a:r>
            <a:r>
              <a:rPr lang="en-US" sz="1800" dirty="0" smtClean="0"/>
              <a:t>.</a:t>
            </a:r>
          </a:p>
          <a:p>
            <a:pPr lvl="1">
              <a:spcBef>
                <a:spcPts val="600"/>
              </a:spcBef>
            </a:pPr>
            <a:endParaRPr lang="en-US" sz="1800" dirty="0" smtClean="0"/>
          </a:p>
          <a:p>
            <a:pPr lvl="1">
              <a:spcBef>
                <a:spcPts val="600"/>
              </a:spcBef>
            </a:pPr>
            <a:endParaRPr lang="en-US" sz="1800" dirty="0"/>
          </a:p>
        </p:txBody>
      </p:sp>
      <p:sp>
        <p:nvSpPr>
          <p:cNvPr id="7" name="Title 6"/>
          <p:cNvSpPr>
            <a:spLocks noGrp="1"/>
          </p:cNvSpPr>
          <p:nvPr>
            <p:ph type="title"/>
          </p:nvPr>
        </p:nvSpPr>
        <p:spPr>
          <a:xfrm>
            <a:off x="762293" y="288487"/>
            <a:ext cx="7886700" cy="1325563"/>
          </a:xfrm>
        </p:spPr>
        <p:txBody>
          <a:bodyPr>
            <a:normAutofit/>
          </a:bodyPr>
          <a:lstStyle/>
          <a:p>
            <a:pPr lvl="0" algn="ctr"/>
            <a:r>
              <a:rPr lang="en-US" dirty="0" smtClean="0">
                <a:solidFill>
                  <a:schemeClr val="bg1">
                    <a:lumMod val="50000"/>
                  </a:schemeClr>
                </a:solidFill>
              </a:rPr>
              <a:t>Do’s &amp; Don’ts of Assessment Administration</a:t>
            </a:r>
            <a:endParaRPr lang="en-US" dirty="0">
              <a:solidFill>
                <a:schemeClr val="bg1">
                  <a:lumMod val="50000"/>
                </a:schemeClr>
              </a:solidFill>
            </a:endParaRPr>
          </a:p>
        </p:txBody>
      </p:sp>
      <p:pic>
        <p:nvPicPr>
          <p:cNvPr id="1026" name="Picture 2" descr="C:\Users\cschiebold\AppData\Local\Microsoft\Windows\Temporary Internet Files\Content.IE5\2QWMW741\thumbs-up-and-dow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6777" y="1614050"/>
            <a:ext cx="2957732"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1204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lgn="ctr"/>
            <a:r>
              <a:rPr lang="en-US" dirty="0" smtClean="0"/>
              <a:t>Why Do Teachers Assess?</a:t>
            </a:r>
            <a:br>
              <a:rPr lang="en-US" dirty="0" smtClean="0"/>
            </a:br>
            <a:r>
              <a:rPr lang="en-US" dirty="0" smtClean="0"/>
              <a:t>Using Data to Improve Practice</a:t>
            </a:r>
            <a:endParaRPr lang="en-US" dirty="0"/>
          </a:p>
        </p:txBody>
      </p:sp>
      <p:graphicFrame>
        <p:nvGraphicFramePr>
          <p:cNvPr id="12" name="Diagram 11"/>
          <p:cNvGraphicFramePr/>
          <p:nvPr>
            <p:extLst/>
          </p:nvPr>
        </p:nvGraphicFramePr>
        <p:xfrm>
          <a:off x="914400" y="1600200"/>
          <a:ext cx="71628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875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844" y="754583"/>
            <a:ext cx="5420442" cy="1143000"/>
          </a:xfrm>
        </p:spPr>
        <p:txBody>
          <a:bodyPr>
            <a:noAutofit/>
          </a:bodyPr>
          <a:lstStyle/>
          <a:p>
            <a:r>
              <a:rPr lang="en-US" sz="3600" dirty="0" smtClean="0"/>
              <a:t>Assessment Do’s and Don’ts: Thumbs </a:t>
            </a:r>
            <a:r>
              <a:rPr lang="en-US" sz="3600" dirty="0"/>
              <a:t>Up or Thumbs Down?</a:t>
            </a:r>
            <a:br>
              <a:rPr lang="en-US" sz="3600" dirty="0"/>
            </a:br>
            <a:r>
              <a:rPr lang="en-US" sz="3600" dirty="0" smtClean="0"/>
              <a:t> </a:t>
            </a:r>
            <a:endParaRPr lang="en-US" sz="3600" dirty="0"/>
          </a:p>
        </p:txBody>
      </p:sp>
      <p:sp>
        <p:nvSpPr>
          <p:cNvPr id="8" name="Content Placeholder 7"/>
          <p:cNvSpPr>
            <a:spLocks noGrp="1"/>
          </p:cNvSpPr>
          <p:nvPr>
            <p:ph idx="1"/>
          </p:nvPr>
        </p:nvSpPr>
        <p:spPr>
          <a:xfrm>
            <a:off x="609600" y="2433452"/>
            <a:ext cx="8229600" cy="4525963"/>
          </a:xfrm>
        </p:spPr>
        <p:txBody>
          <a:bodyPr/>
          <a:lstStyle/>
          <a:p>
            <a:pPr marL="0" indent="0">
              <a:buNone/>
            </a:pPr>
            <a:r>
              <a:rPr lang="en-US" dirty="0">
                <a:ea typeface="ＭＳ Ｐゴシック" charset="0"/>
                <a:cs typeface="ＭＳ Ｐゴシック" charset="0"/>
              </a:rPr>
              <a:t>You are working </a:t>
            </a:r>
            <a:r>
              <a:rPr lang="en-US" dirty="0" smtClean="0">
                <a:ea typeface="ＭＳ Ｐゴシック" charset="0"/>
                <a:cs typeface="ＭＳ Ｐゴシック" charset="0"/>
              </a:rPr>
              <a:t>hard. </a:t>
            </a:r>
          </a:p>
          <a:p>
            <a:pPr marL="0" indent="0">
              <a:buNone/>
            </a:pPr>
            <a:r>
              <a:rPr lang="en-US" dirty="0" smtClean="0">
                <a:ea typeface="ＭＳ Ｐゴシック" charset="0"/>
                <a:cs typeface="ＭＳ Ｐゴシック" charset="0"/>
              </a:rPr>
              <a:t>Great!</a:t>
            </a:r>
          </a:p>
          <a:p>
            <a:pPr marL="0" indent="0">
              <a:buNone/>
            </a:pPr>
            <a:r>
              <a:rPr lang="en-US" dirty="0">
                <a:ea typeface="ＭＳ Ｐゴシック" charset="0"/>
                <a:cs typeface="ＭＳ Ｐゴシック" charset="0"/>
              </a:rPr>
              <a:t>You are doing a great job paying </a:t>
            </a:r>
            <a:r>
              <a:rPr lang="en-US" dirty="0" smtClean="0">
                <a:ea typeface="ＭＳ Ｐゴシック" charset="0"/>
                <a:cs typeface="ＭＳ Ｐゴシック" charset="0"/>
              </a:rPr>
              <a:t>attention.    </a:t>
            </a:r>
          </a:p>
          <a:p>
            <a:pPr marL="0" indent="0">
              <a:buNone/>
            </a:pPr>
            <a:r>
              <a:rPr lang="en-US" dirty="0">
                <a:ea typeface="ＭＳ Ｐゴシック" charset="0"/>
                <a:cs typeface="ＭＳ Ｐゴシック" charset="0"/>
              </a:rPr>
              <a:t>I can tell you’re working hard</a:t>
            </a:r>
            <a:r>
              <a:rPr lang="en-US" dirty="0" smtClean="0">
                <a:ea typeface="ＭＳ Ｐゴシック" charset="0"/>
                <a:cs typeface="ＭＳ Ｐゴシック" charset="0"/>
              </a:rPr>
              <a:t>.   </a:t>
            </a:r>
          </a:p>
          <a:p>
            <a:pPr marL="0" indent="0">
              <a:buNone/>
            </a:pPr>
            <a:r>
              <a:rPr lang="en-US" dirty="0" smtClean="0">
                <a:ea typeface="ＭＳ Ｐゴシック" charset="0"/>
                <a:cs typeface="ＭＳ Ｐゴシック" charset="0"/>
              </a:rPr>
              <a:t>Right. </a:t>
            </a:r>
          </a:p>
          <a:p>
            <a:pPr marL="0" indent="0">
              <a:buNone/>
            </a:pPr>
            <a:r>
              <a:rPr lang="en-US" dirty="0">
                <a:ea typeface="ＭＳ Ｐゴシック" charset="0"/>
                <a:cs typeface="ＭＳ Ｐゴシック" charset="0"/>
              </a:rPr>
              <a:t>You’re so </a:t>
            </a:r>
            <a:r>
              <a:rPr lang="en-US" dirty="0" smtClean="0">
                <a:ea typeface="ＭＳ Ｐゴシック" charset="0"/>
                <a:cs typeface="ＭＳ Ｐゴシック" charset="0"/>
              </a:rPr>
              <a:t>smart. </a:t>
            </a:r>
          </a:p>
          <a:p>
            <a:pPr marL="0" indent="0">
              <a:buNone/>
            </a:pPr>
            <a:endParaRPr lang="en-US" dirty="0"/>
          </a:p>
        </p:txBody>
      </p:sp>
      <p:pic>
        <p:nvPicPr>
          <p:cNvPr id="3079" name="Picture 7" descr="C:\Users\cschiebold\AppData\Local\Microsoft\Windows\Temporary Internet Files\Content.IE5\FF36BR41\thumbs_up_down_wid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3203" y="731515"/>
            <a:ext cx="2263902" cy="8020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cschiebold\AppData\Local\Microsoft\Windows\Temporary Internet Files\Content.IE5\EFTAXHIW\agree-disagre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143" y="237331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cschiebold\AppData\Local\Microsoft\Windows\Temporary Internet Files\Content.IE5\REO9MG8B\disagre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5102" y="297392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cschiebold\AppData\Local\Microsoft\Windows\Temporary Internet Files\Content.IE5\EFTAXHIW\agree-disagre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7105" y="343112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Users\cschiebold\AppData\Local\Microsoft\Windows\Temporary Internet Files\Content.IE5\EFTAXHIW\agree-disagre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011" y="406549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C:\Users\cschiebold\AppData\Local\Microsoft\Windows\Temporary Internet Files\Content.IE5\REO9MG8B\disagre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242" y="4426267"/>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Users\cschiebold\AppData\Local\Microsoft\Windows\Temporary Internet Files\Content.IE5\REO9MG8B\disagre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9750" y="4987201"/>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62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Technology Essentials</a:t>
            </a:r>
            <a:endParaRPr lang="en-US" dirty="0"/>
          </a:p>
        </p:txBody>
      </p:sp>
      <p:sp>
        <p:nvSpPr>
          <p:cNvPr id="3" name="Content Placeholder 2"/>
          <p:cNvSpPr>
            <a:spLocks noGrp="1"/>
          </p:cNvSpPr>
          <p:nvPr>
            <p:ph idx="1"/>
          </p:nvPr>
        </p:nvSpPr>
        <p:spPr/>
        <p:txBody>
          <a:bodyPr>
            <a:normAutofit/>
          </a:bodyPr>
          <a:lstStyle/>
          <a:p>
            <a:r>
              <a:rPr lang="en-US" sz="2400" dirty="0" smtClean="0"/>
              <a:t>To access the CLI Engage platform, you will need the following:</a:t>
            </a:r>
          </a:p>
          <a:p>
            <a:pPr lvl="1"/>
            <a:r>
              <a:rPr lang="en-US" b="1" dirty="0">
                <a:solidFill>
                  <a:srgbClr val="92D050"/>
                </a:solidFill>
              </a:rPr>
              <a:t>Desktop Computer, Laptop, or Tablet </a:t>
            </a:r>
          </a:p>
          <a:p>
            <a:pPr lvl="2"/>
            <a:r>
              <a:rPr lang="en-US" dirty="0"/>
              <a:t>Assessment cannot be administered on a device with a screen smaller than 11”.</a:t>
            </a:r>
          </a:p>
          <a:p>
            <a:pPr lvl="2"/>
            <a:endParaRPr lang="en-US" dirty="0"/>
          </a:p>
          <a:p>
            <a:pPr lvl="1"/>
            <a:r>
              <a:rPr lang="en-US" b="1" dirty="0">
                <a:solidFill>
                  <a:srgbClr val="92D050"/>
                </a:solidFill>
              </a:rPr>
              <a:t>Internet Access</a:t>
            </a:r>
          </a:p>
          <a:p>
            <a:pPr lvl="2"/>
            <a:r>
              <a:rPr lang="en-US" dirty="0"/>
              <a:t>Assessment can be administered offline.</a:t>
            </a:r>
          </a:p>
          <a:p>
            <a:endParaRPr lang="en-US" sz="2400" dirty="0" smtClean="0"/>
          </a:p>
          <a:p>
            <a:r>
              <a:rPr lang="en-US" sz="2400" dirty="0" smtClean="0"/>
              <a:t>The assessment can be administered on all hardware using any browser</a:t>
            </a:r>
          </a:p>
          <a:p>
            <a:endParaRPr lang="en-US" sz="2400" dirty="0" smtClean="0"/>
          </a:p>
          <a:p>
            <a:pPr lvl="2"/>
            <a:endParaRPr lang="en-US" sz="2000" dirty="0" smtClean="0"/>
          </a:p>
          <a:p>
            <a:pPr lvl="2"/>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2427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Offline Assessment </a:t>
            </a:r>
            <a:endParaRPr lang="en-US" dirty="0"/>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21349"/>
            <a:ext cx="8229600" cy="328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a:off x="5410200" y="1600200"/>
            <a:ext cx="914400" cy="11430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647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29" y="139198"/>
            <a:ext cx="7886700" cy="1325563"/>
          </a:xfrm>
        </p:spPr>
        <p:txBody>
          <a:bodyPr/>
          <a:lstStyle/>
          <a:p>
            <a:pPr algn="ctr"/>
            <a:r>
              <a:rPr lang="en-US" dirty="0" smtClean="0"/>
              <a:t>CLI Engage Dashboard</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p>
            <a:pPr marL="0" indent="0" algn="ctr">
              <a:buNone/>
            </a:pPr>
            <a:r>
              <a:rPr lang="en-US" sz="2400" dirty="0" smtClean="0"/>
              <a:t>Teachers will see a dashboard after logging in to </a:t>
            </a:r>
            <a:r>
              <a:rPr lang="en-US" sz="2400" dirty="0" smtClean="0">
                <a:hlinkClick r:id="rId3"/>
              </a:rPr>
              <a:t>www.cliengage.org</a:t>
            </a:r>
            <a:endParaRPr lang="en-US" sz="2400" dirty="0" smtClean="0"/>
          </a:p>
          <a:p>
            <a:pPr marL="0" indent="0" algn="ctr">
              <a:buNone/>
            </a:pPr>
            <a:endParaRPr lang="en-US" sz="2400" dirty="0"/>
          </a:p>
        </p:txBody>
      </p:sp>
      <p:pic>
        <p:nvPicPr>
          <p:cNvPr id="4" name="Picture 3"/>
          <p:cNvPicPr>
            <a:picLocks noChangeAspect="1"/>
          </p:cNvPicPr>
          <p:nvPr/>
        </p:nvPicPr>
        <p:blipFill>
          <a:blip r:embed="rId4"/>
          <a:stretch>
            <a:fillRect/>
          </a:stretch>
        </p:blipFill>
        <p:spPr>
          <a:xfrm>
            <a:off x="296883" y="2101319"/>
            <a:ext cx="8389917" cy="3624428"/>
          </a:xfrm>
          <a:prstGeom prst="rect">
            <a:avLst/>
          </a:prstGeom>
        </p:spPr>
      </p:pic>
      <p:cxnSp>
        <p:nvCxnSpPr>
          <p:cNvPr id="8" name="Straight Arrow Connector 7"/>
          <p:cNvCxnSpPr/>
          <p:nvPr/>
        </p:nvCxnSpPr>
        <p:spPr>
          <a:xfrm flipH="1">
            <a:off x="1039828" y="3790277"/>
            <a:ext cx="5200" cy="30056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493819" y="3776353"/>
            <a:ext cx="12611" cy="328412"/>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923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Select CIRCLE Progress Monitoring PreK</a:t>
            </a:r>
            <a:endParaRPr lang="en-US" dirty="0"/>
          </a:p>
        </p:txBody>
      </p:sp>
      <p:pic>
        <p:nvPicPr>
          <p:cNvPr id="5" name="Content Placeholder 4"/>
          <p:cNvPicPr>
            <a:picLocks noGrp="1" noChangeAspect="1"/>
          </p:cNvPicPr>
          <p:nvPr>
            <p:ph idx="1"/>
          </p:nvPr>
        </p:nvPicPr>
        <p:blipFill>
          <a:blip r:embed="rId3"/>
          <a:stretch>
            <a:fillRect/>
          </a:stretch>
        </p:blipFill>
        <p:spPr>
          <a:xfrm>
            <a:off x="977900" y="1816100"/>
            <a:ext cx="6896713" cy="3849645"/>
          </a:xfrm>
          <a:prstGeom prst="rect">
            <a:avLst/>
          </a:prstGeom>
        </p:spPr>
      </p:pic>
    </p:spTree>
    <p:extLst>
      <p:ext uri="{BB962C8B-B14F-4D97-AF65-F5344CB8AC3E}">
        <p14:creationId xmlns:p14="http://schemas.microsoft.com/office/powerpoint/2010/main" val="1605301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515" y="1"/>
            <a:ext cx="7886700" cy="1039660"/>
          </a:xfrm>
        </p:spPr>
        <p:txBody>
          <a:bodyPr/>
          <a:lstStyle/>
          <a:p>
            <a:pPr algn="ctr"/>
            <a:r>
              <a:rPr lang="en-US" dirty="0" smtClean="0"/>
              <a:t>Class View Page</a:t>
            </a:r>
            <a:endParaRPr lang="en-US" dirty="0"/>
          </a:p>
        </p:txBody>
      </p:sp>
      <p:pic>
        <p:nvPicPr>
          <p:cNvPr id="4" name="Picture 3"/>
          <p:cNvPicPr>
            <a:picLocks noChangeAspect="1"/>
          </p:cNvPicPr>
          <p:nvPr/>
        </p:nvPicPr>
        <p:blipFill>
          <a:blip r:embed="rId3"/>
          <a:stretch>
            <a:fillRect/>
          </a:stretch>
        </p:blipFill>
        <p:spPr>
          <a:xfrm>
            <a:off x="0" y="1039662"/>
            <a:ext cx="9072045" cy="4722312"/>
          </a:xfrm>
          <a:prstGeom prst="rect">
            <a:avLst/>
          </a:prstGeom>
        </p:spPr>
      </p:pic>
    </p:spTree>
    <p:extLst>
      <p:ext uri="{BB962C8B-B14F-4D97-AF65-F5344CB8AC3E}">
        <p14:creationId xmlns:p14="http://schemas.microsoft.com/office/powerpoint/2010/main" val="304847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55946" y="97303"/>
            <a:ext cx="2092239" cy="646331"/>
          </a:xfrm>
          <a:prstGeom prst="rect">
            <a:avLst/>
          </a:prstGeom>
          <a:noFill/>
        </p:spPr>
        <p:txBody>
          <a:bodyPr wrap="none" rtlCol="0">
            <a:spAutoFit/>
          </a:bodyPr>
          <a:lstStyle/>
          <a:p>
            <a:r>
              <a:rPr lang="en-US" dirty="0" smtClean="0">
                <a:latin typeface="Century Gothic" panose="020B0502020202020204" pitchFamily="34" charset="0"/>
              </a:rPr>
              <a:t>Select </a:t>
            </a:r>
            <a:r>
              <a:rPr lang="en-US" b="1" dirty="0" smtClean="0">
                <a:solidFill>
                  <a:srgbClr val="92D050"/>
                </a:solidFill>
                <a:latin typeface="Century Gothic" panose="020B0502020202020204" pitchFamily="34" charset="0"/>
              </a:rPr>
              <a:t>language</a:t>
            </a:r>
            <a:r>
              <a:rPr lang="en-US" dirty="0" smtClean="0">
                <a:latin typeface="Century Gothic" panose="020B0502020202020204" pitchFamily="34" charset="0"/>
              </a:rPr>
              <a:t> </a:t>
            </a:r>
          </a:p>
          <a:p>
            <a:r>
              <a:rPr lang="en-US" dirty="0" smtClean="0">
                <a:latin typeface="Century Gothic" panose="020B0502020202020204" pitchFamily="34" charset="0"/>
              </a:rPr>
              <a:t>of assessment </a:t>
            </a:r>
            <a:endParaRPr lang="en-US" dirty="0">
              <a:latin typeface="Century Gothic" panose="020B0502020202020204" pitchFamily="34" charset="0"/>
            </a:endParaRPr>
          </a:p>
        </p:txBody>
      </p:sp>
      <p:cxnSp>
        <p:nvCxnSpPr>
          <p:cNvPr id="11" name="Straight Arrow Connector 10"/>
          <p:cNvCxnSpPr/>
          <p:nvPr/>
        </p:nvCxnSpPr>
        <p:spPr>
          <a:xfrm flipH="1">
            <a:off x="3410398" y="1002255"/>
            <a:ext cx="1337283" cy="1253894"/>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1771" y="311612"/>
            <a:ext cx="4039888" cy="646331"/>
          </a:xfrm>
          <a:prstGeom prst="rect">
            <a:avLst/>
          </a:prstGeom>
          <a:noFill/>
        </p:spPr>
        <p:txBody>
          <a:bodyPr wrap="none" rtlCol="0">
            <a:spAutoFit/>
          </a:bodyPr>
          <a:lstStyle/>
          <a:p>
            <a:r>
              <a:rPr lang="en-US" dirty="0" smtClean="0">
                <a:latin typeface="Century Gothic" panose="020B0502020202020204" pitchFamily="34" charset="0"/>
              </a:rPr>
              <a:t>Reports are available </a:t>
            </a:r>
            <a:r>
              <a:rPr lang="en-US" b="1" dirty="0" smtClean="0">
                <a:solidFill>
                  <a:srgbClr val="92D050"/>
                </a:solidFill>
                <a:latin typeface="Century Gothic" panose="020B0502020202020204" pitchFamily="34" charset="0"/>
              </a:rPr>
              <a:t>immediately</a:t>
            </a:r>
          </a:p>
          <a:p>
            <a:r>
              <a:rPr lang="en-US" dirty="0" smtClean="0">
                <a:latin typeface="Century Gothic" panose="020B0502020202020204" pitchFamily="34" charset="0"/>
              </a:rPr>
              <a:t> after assessment completion</a:t>
            </a:r>
            <a:endParaRPr lang="en-US" dirty="0">
              <a:latin typeface="Century Gothic" panose="020B0502020202020204" pitchFamily="34" charset="0"/>
            </a:endParaRPr>
          </a:p>
        </p:txBody>
      </p:sp>
      <p:cxnSp>
        <p:nvCxnSpPr>
          <p:cNvPr id="25" name="Straight Arrow Connector 24"/>
          <p:cNvCxnSpPr/>
          <p:nvPr/>
        </p:nvCxnSpPr>
        <p:spPr>
          <a:xfrm>
            <a:off x="7508175" y="1211721"/>
            <a:ext cx="0" cy="1039585"/>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11981" y="250395"/>
            <a:ext cx="2667000" cy="923330"/>
          </a:xfrm>
          <a:prstGeom prst="rect">
            <a:avLst/>
          </a:prstGeom>
          <a:noFill/>
        </p:spPr>
        <p:txBody>
          <a:bodyPr wrap="square" rtlCol="0">
            <a:spAutoFit/>
          </a:bodyPr>
          <a:lstStyle/>
          <a:p>
            <a:r>
              <a:rPr lang="en-US" dirty="0">
                <a:latin typeface="Century Gothic" panose="020B0502020202020204" pitchFamily="34" charset="0"/>
              </a:rPr>
              <a:t> </a:t>
            </a:r>
            <a:r>
              <a:rPr lang="en-US" dirty="0" smtClean="0">
                <a:latin typeface="Century Gothic" panose="020B0502020202020204" pitchFamily="34" charset="0"/>
              </a:rPr>
              <a:t> Select the appropriate </a:t>
            </a:r>
          </a:p>
          <a:p>
            <a:r>
              <a:rPr lang="en-US" dirty="0">
                <a:solidFill>
                  <a:srgbClr val="92D050"/>
                </a:solidFill>
                <a:latin typeface="Century Gothic" panose="020B0502020202020204" pitchFamily="34" charset="0"/>
              </a:rPr>
              <a:t> </a:t>
            </a:r>
            <a:r>
              <a:rPr lang="en-US" dirty="0" smtClean="0">
                <a:solidFill>
                  <a:srgbClr val="92D050"/>
                </a:solidFill>
                <a:latin typeface="Century Gothic" panose="020B0502020202020204" pitchFamily="34" charset="0"/>
              </a:rPr>
              <a:t>     </a:t>
            </a:r>
            <a:r>
              <a:rPr lang="en-US" b="1" dirty="0" smtClean="0">
                <a:solidFill>
                  <a:srgbClr val="92D050"/>
                </a:solidFill>
                <a:latin typeface="Century Gothic" panose="020B0502020202020204" pitchFamily="34" charset="0"/>
              </a:rPr>
              <a:t>“</a:t>
            </a:r>
            <a:r>
              <a:rPr lang="en-US" b="1" dirty="0">
                <a:solidFill>
                  <a:srgbClr val="92D050"/>
                </a:solidFill>
                <a:latin typeface="Century Gothic" panose="020B0502020202020204" pitchFamily="34" charset="0"/>
              </a:rPr>
              <a:t>W</a:t>
            </a:r>
            <a:r>
              <a:rPr lang="en-US" b="1" dirty="0" smtClean="0">
                <a:solidFill>
                  <a:srgbClr val="92D050"/>
                </a:solidFill>
                <a:latin typeface="Century Gothic" panose="020B0502020202020204" pitchFamily="34" charset="0"/>
              </a:rPr>
              <a:t>ave”</a:t>
            </a:r>
            <a:endParaRPr lang="en-US" b="1" dirty="0">
              <a:solidFill>
                <a:srgbClr val="92D050"/>
              </a:solidFill>
              <a:latin typeface="Century Gothic" panose="020B0502020202020204" pitchFamily="34" charset="0"/>
            </a:endParaRPr>
          </a:p>
        </p:txBody>
      </p:sp>
      <p:cxnSp>
        <p:nvCxnSpPr>
          <p:cNvPr id="28" name="Straight Arrow Connector 27"/>
          <p:cNvCxnSpPr/>
          <p:nvPr/>
        </p:nvCxnSpPr>
        <p:spPr>
          <a:xfrm flipH="1">
            <a:off x="1151503" y="839849"/>
            <a:ext cx="394595" cy="1404915"/>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38029" y="2251306"/>
            <a:ext cx="7635834" cy="2943107"/>
          </a:xfrm>
          <a:prstGeom prst="rect">
            <a:avLst/>
          </a:prstGeom>
        </p:spPr>
      </p:pic>
    </p:spTree>
    <p:extLst>
      <p:ext uri="{BB962C8B-B14F-4D97-AF65-F5344CB8AC3E}">
        <p14:creationId xmlns:p14="http://schemas.microsoft.com/office/powerpoint/2010/main" val="179126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400" y="1676400"/>
            <a:ext cx="2514600" cy="2308324"/>
          </a:xfrm>
          <a:prstGeom prst="rect">
            <a:avLst/>
          </a:prstGeom>
          <a:solidFill>
            <a:srgbClr val="92D050"/>
          </a:solidFill>
          <a:ln>
            <a:solidFill>
              <a:srgbClr val="92D050"/>
            </a:solidFill>
          </a:ln>
        </p:spPr>
        <p:txBody>
          <a:bodyPr wrap="square" rtlCol="0">
            <a:spAutoFit/>
          </a:bodyPr>
          <a:lstStyle/>
          <a:p>
            <a:pPr algn="ctr"/>
            <a:r>
              <a:rPr lang="en-US" sz="2400" dirty="0" smtClean="0">
                <a:solidFill>
                  <a:schemeClr val="bg1"/>
                </a:solidFill>
                <a:latin typeface="Century Gothic" panose="020B0502020202020204" pitchFamily="34" charset="0"/>
              </a:rPr>
              <a:t>A table to the left of the assessment display explains each button/color</a:t>
            </a:r>
            <a:endParaRPr lang="en-US" sz="24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a:stretch>
            <a:fillRect/>
          </a:stretch>
        </p:blipFill>
        <p:spPr>
          <a:xfrm>
            <a:off x="534439" y="1009403"/>
            <a:ext cx="3953137" cy="3966358"/>
          </a:xfrm>
          <a:prstGeom prst="rect">
            <a:avLst/>
          </a:prstGeom>
        </p:spPr>
      </p:pic>
    </p:spTree>
    <p:extLst>
      <p:ext uri="{BB962C8B-B14F-4D97-AF65-F5344CB8AC3E}">
        <p14:creationId xmlns:p14="http://schemas.microsoft.com/office/powerpoint/2010/main" val="19706704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pPr algn="ctr"/>
            <a:r>
              <a:rPr lang="en-US" dirty="0" smtClean="0"/>
              <a:t>Launching an Assessment</a:t>
            </a:r>
            <a:endParaRPr lang="en-US" dirty="0"/>
          </a:p>
        </p:txBody>
      </p:sp>
      <p:sp>
        <p:nvSpPr>
          <p:cNvPr id="3" name="Content Placeholder 2"/>
          <p:cNvSpPr>
            <a:spLocks noGrp="1"/>
          </p:cNvSpPr>
          <p:nvPr>
            <p:ph idx="1"/>
          </p:nvPr>
        </p:nvSpPr>
        <p:spPr/>
        <p:txBody>
          <a:bodyPr/>
          <a:lstStyle/>
          <a:p>
            <a:pPr marL="0" indent="0">
              <a:buNone/>
            </a:pPr>
            <a:r>
              <a:rPr lang="en-US" dirty="0" smtClean="0"/>
              <a:t>Select multiple subtests and click </a:t>
            </a:r>
            <a:r>
              <a:rPr lang="en-US" b="1" dirty="0" smtClean="0">
                <a:solidFill>
                  <a:srgbClr val="92D050"/>
                </a:solidFill>
              </a:rPr>
              <a:t>“launch selected”</a:t>
            </a:r>
            <a:r>
              <a:rPr lang="en-US" dirty="0" smtClean="0"/>
              <a:t>  </a:t>
            </a:r>
          </a:p>
          <a:p>
            <a:pPr marL="0" indent="0">
              <a:buNone/>
            </a:pPr>
            <a:r>
              <a:rPr lang="en-US" dirty="0" smtClean="0"/>
              <a:t>       </a:t>
            </a:r>
          </a:p>
          <a:p>
            <a:pPr marL="0" indent="0" algn="ctr">
              <a:buNone/>
            </a:pPr>
            <a:r>
              <a:rPr lang="en-US" dirty="0" smtClean="0"/>
              <a:t>or</a:t>
            </a:r>
          </a:p>
          <a:p>
            <a:pPr marL="0" indent="0">
              <a:buNone/>
            </a:pPr>
            <a:endParaRPr lang="en-US" dirty="0" smtClean="0"/>
          </a:p>
          <a:p>
            <a:pPr marL="0" indent="0">
              <a:buNone/>
            </a:pPr>
            <a:r>
              <a:rPr lang="en-US" dirty="0" smtClean="0"/>
              <a:t>Select an </a:t>
            </a:r>
            <a:r>
              <a:rPr lang="en-US" b="1" dirty="0" smtClean="0">
                <a:solidFill>
                  <a:srgbClr val="92D050"/>
                </a:solidFill>
              </a:rPr>
              <a:t>individual subtest </a:t>
            </a:r>
            <a:r>
              <a:rPr lang="en-US" dirty="0" smtClean="0"/>
              <a:t>and click the </a:t>
            </a:r>
            <a:r>
              <a:rPr lang="en-US" b="1" dirty="0" smtClean="0">
                <a:solidFill>
                  <a:srgbClr val="92D050"/>
                </a:solidFill>
              </a:rPr>
              <a:t>“launch” </a:t>
            </a:r>
            <a:r>
              <a:rPr lang="en-US" dirty="0" smtClean="0"/>
              <a:t>button underneath the header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67" t="20202" r="15101" b="17460"/>
          <a:stretch/>
        </p:blipFill>
        <p:spPr bwMode="auto">
          <a:xfrm>
            <a:off x="4334934" y="5279136"/>
            <a:ext cx="474131"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349" y="2328672"/>
            <a:ext cx="739302"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01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168274"/>
            <a:ext cx="7886700" cy="1325563"/>
          </a:xfrm>
        </p:spPr>
        <p:txBody>
          <a:bodyPr/>
          <a:lstStyle/>
          <a:p>
            <a:r>
              <a:rPr lang="en-US" dirty="0" smtClean="0"/>
              <a:t>Extra Screen after “Launch”</a:t>
            </a:r>
            <a:endParaRPr lang="en-US" dirty="0"/>
          </a:p>
        </p:txBody>
      </p:sp>
      <p:sp>
        <p:nvSpPr>
          <p:cNvPr id="3" name="Content Placeholder 2"/>
          <p:cNvSpPr>
            <a:spLocks noGrp="1"/>
          </p:cNvSpPr>
          <p:nvPr>
            <p:ph idx="1"/>
          </p:nvPr>
        </p:nvSpPr>
        <p:spPr>
          <a:xfrm>
            <a:off x="457200" y="1417637"/>
            <a:ext cx="8229600" cy="4525963"/>
          </a:xfrm>
        </p:spPr>
        <p:txBody>
          <a:bodyPr/>
          <a:lstStyle/>
          <a:p>
            <a:r>
              <a:rPr lang="en-US" dirty="0" smtClean="0"/>
              <a:t>Launch the assessment.</a:t>
            </a:r>
          </a:p>
          <a:p>
            <a:r>
              <a:rPr lang="en-US" dirty="0" smtClean="0"/>
              <a:t>Skip the first screen by clicking </a:t>
            </a:r>
            <a:r>
              <a:rPr lang="en-US" b="1" dirty="0" smtClean="0">
                <a:solidFill>
                  <a:srgbClr val="92D050"/>
                </a:solidFill>
              </a:rPr>
              <a:t>“start.”</a:t>
            </a:r>
            <a:endParaRPr lang="en-US" b="1" dirty="0">
              <a:solidFill>
                <a:srgbClr val="92D050"/>
              </a:solidFill>
            </a:endParaRPr>
          </a:p>
        </p:txBody>
      </p:sp>
      <p:sp>
        <p:nvSpPr>
          <p:cNvPr id="4" name="TextBox 3"/>
          <p:cNvSpPr txBox="1"/>
          <p:nvPr/>
        </p:nvSpPr>
        <p:spPr>
          <a:xfrm>
            <a:off x="762000" y="3200400"/>
            <a:ext cx="1981200" cy="2031325"/>
          </a:xfrm>
          <a:prstGeom prst="rect">
            <a:avLst/>
          </a:prstGeom>
          <a:noFill/>
        </p:spPr>
        <p:txBody>
          <a:bodyPr wrap="square" rtlCol="0">
            <a:spAutoFit/>
          </a:bodyPr>
          <a:lstStyle/>
          <a:p>
            <a:pPr algn="ctr"/>
            <a:r>
              <a:rPr lang="en-US" dirty="0" smtClean="0">
                <a:latin typeface="Century Gothic" panose="020B0502020202020204" pitchFamily="34" charset="0"/>
              </a:rPr>
              <a:t>This is a screen you will see in each measure.  Please click “start” to proceed with the assessment.</a:t>
            </a:r>
            <a:endParaRPr lang="en-US" dirty="0">
              <a:latin typeface="Century Gothic" panose="020B0502020202020204"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895600"/>
            <a:ext cx="519112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19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Communications\Graphics - Images - Templates\Photos\STOCK\ThinkstockPhotos-4809894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061" b="21224"/>
          <a:stretch/>
        </p:blipFill>
        <p:spPr bwMode="auto">
          <a:xfrm flipH="1">
            <a:off x="0" y="870947"/>
            <a:ext cx="4603262"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38600" y="1600200"/>
            <a:ext cx="4495800" cy="4525963"/>
          </a:xfrm>
        </p:spPr>
        <p:txBody>
          <a:bodyPr>
            <a:noAutofit/>
          </a:bodyPr>
          <a:lstStyle/>
          <a:p>
            <a:r>
              <a:rPr lang="en-US" sz="2800" dirty="0" smtClean="0">
                <a:latin typeface="Tw Cen MT" panose="020B0602020104020603" pitchFamily="34" charset="0"/>
              </a:rPr>
              <a:t>Monitor children’s </a:t>
            </a:r>
            <a:r>
              <a:rPr lang="en-US" sz="2800" b="1" dirty="0" smtClean="0">
                <a:solidFill>
                  <a:srgbClr val="92D050"/>
                </a:solidFill>
                <a:latin typeface="Tw Cen MT" panose="020B0602020104020603" pitchFamily="34" charset="0"/>
              </a:rPr>
              <a:t>progress</a:t>
            </a:r>
          </a:p>
          <a:p>
            <a:r>
              <a:rPr lang="en-US" sz="2800" dirty="0" smtClean="0">
                <a:latin typeface="Tw Cen MT" panose="020B0602020104020603" pitchFamily="34" charset="0"/>
              </a:rPr>
              <a:t>Document change over</a:t>
            </a:r>
            <a:r>
              <a:rPr lang="en-US" sz="2800" dirty="0" smtClean="0">
                <a:solidFill>
                  <a:srgbClr val="92D050"/>
                </a:solidFill>
                <a:latin typeface="Tw Cen MT" panose="020B0602020104020603" pitchFamily="34" charset="0"/>
              </a:rPr>
              <a:t> </a:t>
            </a:r>
            <a:r>
              <a:rPr lang="en-US" sz="2800" b="1" dirty="0" smtClean="0">
                <a:solidFill>
                  <a:srgbClr val="92D050"/>
                </a:solidFill>
                <a:latin typeface="Tw Cen MT" panose="020B0602020104020603" pitchFamily="34" charset="0"/>
              </a:rPr>
              <a:t>time</a:t>
            </a:r>
          </a:p>
          <a:p>
            <a:r>
              <a:rPr lang="en-US" sz="2800" dirty="0" smtClean="0">
                <a:latin typeface="Tw Cen MT" panose="020B0602020104020603" pitchFamily="34" charset="0"/>
              </a:rPr>
              <a:t>Make </a:t>
            </a:r>
            <a:r>
              <a:rPr lang="en-US" sz="2800" b="1" dirty="0" smtClean="0">
                <a:solidFill>
                  <a:srgbClr val="92D050"/>
                </a:solidFill>
                <a:latin typeface="Tw Cen MT" panose="020B0602020104020603" pitchFamily="34" charset="0"/>
              </a:rPr>
              <a:t>informed </a:t>
            </a:r>
            <a:r>
              <a:rPr lang="en-US" sz="2800" dirty="0" smtClean="0">
                <a:latin typeface="Tw Cen MT" panose="020B0602020104020603" pitchFamily="34" charset="0"/>
              </a:rPr>
              <a:t>instructional decisions</a:t>
            </a:r>
          </a:p>
          <a:p>
            <a:r>
              <a:rPr lang="en-US" sz="2800" b="1" dirty="0" smtClean="0">
                <a:solidFill>
                  <a:srgbClr val="92D050"/>
                </a:solidFill>
                <a:latin typeface="Tw Cen MT" panose="020B0602020104020603" pitchFamily="34" charset="0"/>
              </a:rPr>
              <a:t>Modify</a:t>
            </a:r>
            <a:r>
              <a:rPr lang="en-US" sz="2800" dirty="0" smtClean="0">
                <a:latin typeface="Tw Cen MT" panose="020B0602020104020603" pitchFamily="34" charset="0"/>
              </a:rPr>
              <a:t> the instruction being delivered</a:t>
            </a:r>
          </a:p>
          <a:p>
            <a:r>
              <a:rPr lang="en-US" sz="2800" b="1" dirty="0" smtClean="0">
                <a:solidFill>
                  <a:srgbClr val="92D050"/>
                </a:solidFill>
                <a:latin typeface="Tw Cen MT" panose="020B0602020104020603" pitchFamily="34" charset="0"/>
              </a:rPr>
              <a:t>Respond</a:t>
            </a:r>
            <a:r>
              <a:rPr lang="en-US" sz="2800" dirty="0" smtClean="0">
                <a:latin typeface="Tw Cen MT" panose="020B0602020104020603" pitchFamily="34" charset="0"/>
              </a:rPr>
              <a:t> to children’s changing needs</a:t>
            </a:r>
          </a:p>
        </p:txBody>
      </p:sp>
      <p:sp>
        <p:nvSpPr>
          <p:cNvPr id="2" name="Title 1"/>
          <p:cNvSpPr>
            <a:spLocks noGrp="1"/>
          </p:cNvSpPr>
          <p:nvPr>
            <p:ph type="title"/>
          </p:nvPr>
        </p:nvSpPr>
        <p:spPr>
          <a:xfrm>
            <a:off x="647700" y="142704"/>
            <a:ext cx="7886700" cy="1325563"/>
          </a:xfrm>
        </p:spPr>
        <p:txBody>
          <a:bodyPr/>
          <a:lstStyle/>
          <a:p>
            <a:pPr algn="ctr"/>
            <a:r>
              <a:rPr lang="en-US" dirty="0" smtClean="0"/>
              <a:t>Benefits</a:t>
            </a:r>
            <a:endParaRPr lang="en-US" dirty="0"/>
          </a:p>
        </p:txBody>
      </p:sp>
    </p:spTree>
    <p:extLst>
      <p:ext uri="{BB962C8B-B14F-4D97-AF65-F5344CB8AC3E}">
        <p14:creationId xmlns:p14="http://schemas.microsoft.com/office/powerpoint/2010/main" val="3448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47" y="198437"/>
            <a:ext cx="7886700" cy="1325563"/>
          </a:xfrm>
        </p:spPr>
        <p:txBody>
          <a:bodyPr/>
          <a:lstStyle/>
          <a:p>
            <a:pPr algn="ctr"/>
            <a:r>
              <a:rPr lang="en-US" dirty="0" smtClean="0"/>
              <a:t>Rapid Letter Naming</a:t>
            </a:r>
            <a:endParaRPr lang="en-US" dirty="0"/>
          </a:p>
        </p:txBody>
      </p:sp>
      <p:sp>
        <p:nvSpPr>
          <p:cNvPr id="18" name="Content Placeholder 2"/>
          <p:cNvSpPr>
            <a:spLocks noGrp="1"/>
          </p:cNvSpPr>
          <p:nvPr>
            <p:ph idx="1"/>
          </p:nvPr>
        </p:nvSpPr>
        <p:spPr>
          <a:xfrm>
            <a:off x="457200" y="1524000"/>
            <a:ext cx="8305800" cy="4724400"/>
          </a:xfrm>
        </p:spPr>
        <p:txBody>
          <a:bodyPr>
            <a:normAutofit lnSpcReduction="10000"/>
          </a:bodyPr>
          <a:lstStyle/>
          <a:p>
            <a:r>
              <a:rPr lang="en-US" dirty="0" smtClean="0"/>
              <a:t>This assessment is given to evaluate a student’s ability to </a:t>
            </a:r>
            <a:r>
              <a:rPr lang="en-US" b="1" dirty="0" smtClean="0">
                <a:solidFill>
                  <a:srgbClr val="92D050"/>
                </a:solidFill>
              </a:rPr>
              <a:t>identify the alphabet</a:t>
            </a:r>
            <a:r>
              <a:rPr lang="en-US" dirty="0" smtClean="0"/>
              <a:t>.</a:t>
            </a:r>
          </a:p>
          <a:p>
            <a:r>
              <a:rPr lang="en-US" dirty="0" smtClean="0"/>
              <a:t>The Rapid Letter Naming assessments are </a:t>
            </a:r>
            <a:r>
              <a:rPr lang="en-US" b="1" dirty="0" smtClean="0">
                <a:solidFill>
                  <a:srgbClr val="92D050"/>
                </a:solidFill>
              </a:rPr>
              <a:t>timed assessments</a:t>
            </a:r>
            <a:r>
              <a:rPr lang="en-US" dirty="0" smtClean="0"/>
              <a:t>.</a:t>
            </a:r>
          </a:p>
          <a:p>
            <a:pPr lvl="1"/>
            <a:r>
              <a:rPr lang="en-US" dirty="0" smtClean="0"/>
              <a:t>The students will be given a total of </a:t>
            </a:r>
            <a:r>
              <a:rPr lang="en-US" b="1" dirty="0" smtClean="0">
                <a:solidFill>
                  <a:srgbClr val="92D050"/>
                </a:solidFill>
              </a:rPr>
              <a:t>60</a:t>
            </a:r>
            <a:r>
              <a:rPr lang="en-US" dirty="0" smtClean="0"/>
              <a:t> seconds to respond to the letters that appear on the screen. </a:t>
            </a:r>
          </a:p>
          <a:p>
            <a:pPr lvl="1"/>
            <a:r>
              <a:rPr lang="en-US" dirty="0" smtClean="0"/>
              <a:t>Students must respond within </a:t>
            </a:r>
            <a:r>
              <a:rPr lang="en-US" b="1" dirty="0" smtClean="0">
                <a:solidFill>
                  <a:srgbClr val="92D050"/>
                </a:solidFill>
              </a:rPr>
              <a:t>3</a:t>
            </a:r>
            <a:r>
              <a:rPr lang="en-US" dirty="0" smtClean="0"/>
              <a:t> seconds. If 3 seconds elapse without a response it is automatically scored as incorrect.</a:t>
            </a:r>
          </a:p>
          <a:p>
            <a:pPr lvl="1"/>
            <a:r>
              <a:rPr lang="en-US" dirty="0" smtClean="0"/>
              <a:t>When to </a:t>
            </a:r>
            <a:r>
              <a:rPr lang="en-US" b="1" dirty="0" smtClean="0">
                <a:solidFill>
                  <a:srgbClr val="92D050"/>
                </a:solidFill>
              </a:rPr>
              <a:t>Record the Response</a:t>
            </a:r>
            <a:r>
              <a:rPr lang="en-US" dirty="0" smtClean="0"/>
              <a:t>:</a:t>
            </a:r>
          </a:p>
          <a:p>
            <a:pPr lvl="2"/>
            <a:r>
              <a:rPr lang="en-US" dirty="0" smtClean="0"/>
              <a:t>If the child correctly names the letter </a:t>
            </a:r>
          </a:p>
          <a:p>
            <a:pPr lvl="2"/>
            <a:r>
              <a:rPr lang="en-US" dirty="0" smtClean="0"/>
              <a:t>If the child says “I don’t know”</a:t>
            </a:r>
          </a:p>
          <a:p>
            <a:pPr lvl="2"/>
            <a:r>
              <a:rPr lang="en-US" dirty="0" smtClean="0"/>
              <a:t>If the child provides an incorrect response</a:t>
            </a:r>
          </a:p>
        </p:txBody>
      </p:sp>
      <p:sp>
        <p:nvSpPr>
          <p:cNvPr id="4" name="Slide Number Placeholder 3"/>
          <p:cNvSpPr>
            <a:spLocks noGrp="1"/>
          </p:cNvSpPr>
          <p:nvPr>
            <p:ph type="sldNum" sz="quarter" idx="4294967295"/>
          </p:nvPr>
        </p:nvSpPr>
        <p:spPr>
          <a:xfrm>
            <a:off x="8005763" y="6356350"/>
            <a:ext cx="1138237" cy="365125"/>
          </a:xfrm>
          <a:prstGeom prst="rect">
            <a:avLst/>
          </a:prstGeom>
        </p:spPr>
        <p:txBody>
          <a:bodyPr/>
          <a:lstStyle/>
          <a:p>
            <a:fld id="{289E1528-776D-4DA7-A43C-1C1A4024DAA9}" type="slidenum">
              <a:rPr lang="en-US" smtClean="0">
                <a:solidFill>
                  <a:srgbClr val="FFFFFF">
                    <a:tint val="75000"/>
                  </a:srgbClr>
                </a:solidFill>
              </a:rPr>
              <a:pPr/>
              <a:t>30</a:t>
            </a:fld>
            <a:endParaRPr lang="en-US" dirty="0">
              <a:solidFill>
                <a:srgbClr val="FFFFFF">
                  <a:tint val="75000"/>
                </a:srgbClr>
              </a:solidFill>
            </a:endParaRPr>
          </a:p>
        </p:txBody>
      </p:sp>
    </p:spTree>
    <p:extLst>
      <p:ext uri="{BB962C8B-B14F-4D97-AF65-F5344CB8AC3E}">
        <p14:creationId xmlns:p14="http://schemas.microsoft.com/office/powerpoint/2010/main" val="282092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8607"/>
            <a:ext cx="7886700" cy="1325563"/>
          </a:xfrm>
        </p:spPr>
        <p:txBody>
          <a:bodyPr/>
          <a:lstStyle/>
          <a:p>
            <a:pPr algn="ctr"/>
            <a:r>
              <a:rPr lang="en-US" dirty="0" smtClean="0"/>
              <a:t>Instructions to Assessor </a:t>
            </a:r>
            <a:endParaRPr lang="en-US"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229600" cy="4016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405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790" y="104770"/>
            <a:ext cx="7886700" cy="1325563"/>
          </a:xfrm>
        </p:spPr>
        <p:txBody>
          <a:bodyPr/>
          <a:lstStyle/>
          <a:p>
            <a:pPr algn="ctr"/>
            <a:r>
              <a:rPr lang="en-US" dirty="0" smtClean="0"/>
              <a:t>Introductory Page</a:t>
            </a:r>
            <a:endParaRPr lang="en-US" dirty="0"/>
          </a:p>
        </p:txBody>
      </p:sp>
      <p:sp>
        <p:nvSpPr>
          <p:cNvPr id="5" name="TextBox 4"/>
          <p:cNvSpPr txBox="1"/>
          <p:nvPr/>
        </p:nvSpPr>
        <p:spPr>
          <a:xfrm>
            <a:off x="7117592" y="2649513"/>
            <a:ext cx="2015987" cy="584775"/>
          </a:xfrm>
          <a:prstGeom prst="rect">
            <a:avLst/>
          </a:prstGeom>
          <a:noFill/>
        </p:spPr>
        <p:txBody>
          <a:bodyPr wrap="square" rtlCol="0">
            <a:spAutoFit/>
          </a:bodyPr>
          <a:lstStyle/>
          <a:p>
            <a:r>
              <a:rPr lang="en-US" sz="1600" b="1" dirty="0" smtClean="0">
                <a:solidFill>
                  <a:srgbClr val="92D050"/>
                </a:solidFill>
                <a:latin typeface="Century Gothic" panose="020B0502020202020204" pitchFamily="34" charset="0"/>
              </a:rPr>
              <a:t>Initial </a:t>
            </a:r>
            <a:r>
              <a:rPr lang="en-US" sz="1600" dirty="0" smtClean="0">
                <a:latin typeface="Century Gothic" panose="020B0502020202020204" pitchFamily="34" charset="0"/>
              </a:rPr>
              <a:t>Instructions to student </a:t>
            </a:r>
          </a:p>
        </p:txBody>
      </p:sp>
      <p:sp>
        <p:nvSpPr>
          <p:cNvPr id="6" name="TextBox 5"/>
          <p:cNvSpPr txBox="1"/>
          <p:nvPr/>
        </p:nvSpPr>
        <p:spPr>
          <a:xfrm>
            <a:off x="7201043" y="4372213"/>
            <a:ext cx="2015987" cy="830997"/>
          </a:xfrm>
          <a:prstGeom prst="rect">
            <a:avLst/>
          </a:prstGeom>
          <a:noFill/>
        </p:spPr>
        <p:txBody>
          <a:bodyPr wrap="square" rtlCol="0">
            <a:spAutoFit/>
          </a:bodyPr>
          <a:lstStyle/>
          <a:p>
            <a:r>
              <a:rPr lang="en-US" sz="1600" dirty="0" smtClean="0">
                <a:latin typeface="Century Gothic" panose="020B0502020202020204" pitchFamily="34" charset="0"/>
              </a:rPr>
              <a:t>Click </a:t>
            </a:r>
            <a:r>
              <a:rPr lang="en-US" sz="1600" b="1" dirty="0" smtClean="0">
                <a:solidFill>
                  <a:srgbClr val="92D050"/>
                </a:solidFill>
                <a:latin typeface="Century Gothic" panose="020B0502020202020204" pitchFamily="34" charset="0"/>
              </a:rPr>
              <a:t>“next” </a:t>
            </a:r>
            <a:r>
              <a:rPr lang="en-US" sz="1600" dirty="0" smtClean="0">
                <a:latin typeface="Century Gothic" panose="020B0502020202020204" pitchFamily="34" charset="0"/>
              </a:rPr>
              <a:t>to launch timed assessment</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1219200"/>
            <a:ext cx="7026407"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6909046" y="5311498"/>
            <a:ext cx="1152112"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953000" y="3412938"/>
            <a:ext cx="2971800"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94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26" y="109753"/>
            <a:ext cx="7886700" cy="1325563"/>
          </a:xfrm>
        </p:spPr>
        <p:txBody>
          <a:bodyPr/>
          <a:lstStyle/>
          <a:p>
            <a:pPr algn="ctr"/>
            <a:r>
              <a:rPr lang="en-US" dirty="0" smtClean="0"/>
              <a:t>Sample Stimulus</a:t>
            </a:r>
            <a:endParaRPr lang="en-US" dirty="0"/>
          </a:p>
        </p:txBody>
      </p:sp>
      <p:sp>
        <p:nvSpPr>
          <p:cNvPr id="5" name="TextBox 4"/>
          <p:cNvSpPr txBox="1"/>
          <p:nvPr/>
        </p:nvSpPr>
        <p:spPr>
          <a:xfrm>
            <a:off x="6019800" y="1135226"/>
            <a:ext cx="3276600" cy="4770537"/>
          </a:xfrm>
          <a:prstGeom prst="rect">
            <a:avLst/>
          </a:prstGeom>
          <a:noFill/>
        </p:spPr>
        <p:txBody>
          <a:bodyPr wrap="square" rtlCol="0">
            <a:spAutoFit/>
          </a:bodyPr>
          <a:lstStyle/>
          <a:p>
            <a:endParaRPr lang="en-US" sz="1600" dirty="0">
              <a:latin typeface="Century Gothic" panose="020B0502020202020204" pitchFamily="34" charset="0"/>
            </a:endParaRPr>
          </a:p>
          <a:p>
            <a:r>
              <a:rPr lang="en-US" sz="1600" dirty="0" smtClean="0">
                <a:latin typeface="Century Gothic" panose="020B0502020202020204" pitchFamily="34" charset="0"/>
              </a:rPr>
              <a:t>Each </a:t>
            </a:r>
            <a:r>
              <a:rPr lang="en-US" sz="1600" dirty="0">
                <a:latin typeface="Century Gothic" panose="020B0502020202020204" pitchFamily="34" charset="0"/>
              </a:rPr>
              <a:t>item is timed - Students have 3 seconds to respond, Teacher has 1 second to key the </a:t>
            </a:r>
            <a:r>
              <a:rPr lang="en-US" sz="1600" dirty="0" smtClean="0">
                <a:latin typeface="Century Gothic" panose="020B0502020202020204" pitchFamily="34" charset="0"/>
              </a:rPr>
              <a:t>response</a:t>
            </a:r>
          </a:p>
          <a:p>
            <a:endParaRPr lang="en-US" sz="1600" dirty="0">
              <a:latin typeface="Century Gothic" panose="020B0502020202020204" pitchFamily="34" charset="0"/>
            </a:endParaRPr>
          </a:p>
          <a:p>
            <a:r>
              <a:rPr lang="en-US" sz="1600" u="sng" dirty="0" smtClean="0">
                <a:latin typeface="Century Gothic" panose="020B0502020202020204" pitchFamily="34" charset="0"/>
              </a:rPr>
              <a:t>Scoring Procedures:</a:t>
            </a:r>
          </a:p>
          <a:p>
            <a:pPr marL="285750" indent="-285750">
              <a:buFont typeface="Arial" panose="020B0604020202020204" pitchFamily="34" charset="0"/>
              <a:buChar char="•"/>
            </a:pPr>
            <a:r>
              <a:rPr lang="en-US" sz="1600" dirty="0" smtClean="0">
                <a:latin typeface="Century Gothic" panose="020B0502020202020204" pitchFamily="34" charset="0"/>
              </a:rPr>
              <a:t>Click </a:t>
            </a:r>
            <a:r>
              <a:rPr lang="en-US" sz="1600" b="1" dirty="0" smtClean="0">
                <a:solidFill>
                  <a:srgbClr val="00B0F0"/>
                </a:solidFill>
                <a:latin typeface="Century Gothic" panose="020B0502020202020204" pitchFamily="34" charset="0"/>
              </a:rPr>
              <a:t>blue</a:t>
            </a:r>
            <a:r>
              <a:rPr lang="en-US" sz="1600" dirty="0" smtClean="0">
                <a:latin typeface="Century Gothic" panose="020B0502020202020204" pitchFamily="34" charset="0"/>
              </a:rPr>
              <a:t> if the student gave the </a:t>
            </a:r>
            <a:r>
              <a:rPr lang="en-US" sz="1600" b="1" dirty="0" smtClean="0">
                <a:latin typeface="Century Gothic" panose="020B0502020202020204" pitchFamily="34" charset="0"/>
              </a:rPr>
              <a:t>incorrect</a:t>
            </a:r>
            <a:r>
              <a:rPr lang="en-US" sz="1600" dirty="0" smtClean="0">
                <a:latin typeface="Century Gothic" panose="020B0502020202020204" pitchFamily="34" charset="0"/>
              </a:rPr>
              <a:t> response.</a:t>
            </a:r>
          </a:p>
          <a:p>
            <a:endParaRPr lang="en-US" sz="1600" dirty="0" smtClean="0">
              <a:latin typeface="Century Gothic" panose="020B0502020202020204" pitchFamily="34" charset="0"/>
            </a:endParaRPr>
          </a:p>
          <a:p>
            <a:pPr marL="285750" indent="-285750">
              <a:buFont typeface="Arial" panose="020B0604020202020204" pitchFamily="34" charset="0"/>
              <a:buChar char="•"/>
            </a:pPr>
            <a:r>
              <a:rPr lang="en-US" sz="1600" dirty="0" smtClean="0">
                <a:latin typeface="Century Gothic" panose="020B0502020202020204" pitchFamily="34" charset="0"/>
              </a:rPr>
              <a:t>Click </a:t>
            </a:r>
            <a:r>
              <a:rPr lang="en-US" sz="1600" b="1" dirty="0" smtClean="0">
                <a:solidFill>
                  <a:srgbClr val="B93ECE"/>
                </a:solidFill>
                <a:latin typeface="Century Gothic" panose="020B0502020202020204" pitchFamily="34" charset="0"/>
              </a:rPr>
              <a:t>purple</a:t>
            </a:r>
            <a:r>
              <a:rPr lang="en-US" sz="1600" dirty="0" smtClean="0">
                <a:latin typeface="Century Gothic" panose="020B0502020202020204" pitchFamily="34" charset="0"/>
              </a:rPr>
              <a:t> if the student gave the </a:t>
            </a:r>
            <a:r>
              <a:rPr lang="en-US" sz="1600" b="1" dirty="0" smtClean="0">
                <a:latin typeface="Century Gothic" panose="020B0502020202020204" pitchFamily="34" charset="0"/>
              </a:rPr>
              <a:t>correct</a:t>
            </a:r>
            <a:r>
              <a:rPr lang="en-US" sz="1600" dirty="0" smtClean="0">
                <a:latin typeface="Century Gothic" panose="020B0502020202020204" pitchFamily="34" charset="0"/>
              </a:rPr>
              <a:t> response.</a:t>
            </a:r>
          </a:p>
          <a:p>
            <a:pPr marL="285750" indent="-285750">
              <a:buFont typeface="Arial" panose="020B0604020202020204" pitchFamily="34" charset="0"/>
              <a:buChar char="•"/>
            </a:pPr>
            <a:endParaRPr lang="en-US" sz="1600" dirty="0">
              <a:latin typeface="Century Gothic" panose="020B0502020202020204" pitchFamily="34" charset="0"/>
            </a:endParaRPr>
          </a:p>
          <a:p>
            <a:r>
              <a:rPr lang="en-US" sz="1600" dirty="0" smtClean="0">
                <a:latin typeface="Century Gothic" panose="020B0502020202020204" pitchFamily="34" charset="0"/>
              </a:rPr>
              <a:t>Quick Key: </a:t>
            </a:r>
          </a:p>
          <a:p>
            <a:pPr marL="285750" indent="-285750">
              <a:buFont typeface="Arial" panose="020B0604020202020204" pitchFamily="34" charset="0"/>
              <a:buChar char="•"/>
            </a:pPr>
            <a:r>
              <a:rPr lang="en-US" sz="1600" dirty="0" smtClean="0">
                <a:latin typeface="Century Gothic" panose="020B0502020202020204" pitchFamily="34" charset="0"/>
              </a:rPr>
              <a:t>Left Arrow- Incorrect Response</a:t>
            </a:r>
          </a:p>
          <a:p>
            <a:pPr marL="285750" indent="-285750">
              <a:buFont typeface="Arial" panose="020B0604020202020204" pitchFamily="34" charset="0"/>
              <a:buChar char="•"/>
            </a:pPr>
            <a:r>
              <a:rPr lang="en-US" sz="1600" dirty="0" smtClean="0">
                <a:latin typeface="Century Gothic" panose="020B0502020202020204" pitchFamily="34" charset="0"/>
              </a:rPr>
              <a:t>Right Arrow – Correct Response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5867399"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92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26" y="198437"/>
            <a:ext cx="7886700" cy="1325563"/>
          </a:xfrm>
        </p:spPr>
        <p:txBody>
          <a:bodyPr/>
          <a:lstStyle/>
          <a:p>
            <a:r>
              <a:rPr lang="en-US" dirty="0" smtClean="0"/>
              <a:t>Closing Screen for Students</a:t>
            </a:r>
            <a:endParaRPr lang="en-US" dirty="0"/>
          </a:p>
        </p:txBody>
      </p:sp>
      <p:grpSp>
        <p:nvGrpSpPr>
          <p:cNvPr id="5" name="Group 4"/>
          <p:cNvGrpSpPr/>
          <p:nvPr/>
        </p:nvGrpSpPr>
        <p:grpSpPr>
          <a:xfrm>
            <a:off x="1600200" y="1524000"/>
            <a:ext cx="5700584" cy="4267200"/>
            <a:chOff x="2514600" y="1524000"/>
            <a:chExt cx="5700584" cy="426720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19"/>
            <a:stretch/>
          </p:blipFill>
          <p:spPr bwMode="auto">
            <a:xfrm>
              <a:off x="2514600" y="1524000"/>
              <a:ext cx="5700584" cy="4267200"/>
            </a:xfrm>
            <a:prstGeom prst="rect">
              <a:avLst/>
            </a:prstGeom>
            <a:noFill/>
            <a:ln w="57150">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2514600" y="1981200"/>
              <a:ext cx="3048000" cy="3276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257550" y="2105025"/>
              <a:ext cx="4133850" cy="3305175"/>
            </a:xfrm>
            <a:prstGeom prst="rect">
              <a:avLst/>
            </a:prstGeom>
          </p:spPr>
        </p:pic>
      </p:grpSp>
    </p:spTree>
    <p:extLst>
      <p:ext uri="{BB962C8B-B14F-4D97-AF65-F5344CB8AC3E}">
        <p14:creationId xmlns:p14="http://schemas.microsoft.com/office/powerpoint/2010/main" val="425198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Itemized Report with Comment Feature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5934" y="1825625"/>
            <a:ext cx="6272132" cy="4351338"/>
          </a:xfrm>
        </p:spPr>
      </p:pic>
    </p:spTree>
    <p:extLst>
      <p:ext uri="{BB962C8B-B14F-4D97-AF65-F5344CB8AC3E}">
        <p14:creationId xmlns:p14="http://schemas.microsoft.com/office/powerpoint/2010/main" val="3496920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dirty="0" smtClean="0"/>
              <a:t>Invalidating an Assessment</a:t>
            </a:r>
            <a:endParaRPr lang="en-US" dirty="0"/>
          </a:p>
        </p:txBody>
      </p:sp>
      <p:sp>
        <p:nvSpPr>
          <p:cNvPr id="5" name="TextBox 4"/>
          <p:cNvSpPr txBox="1"/>
          <p:nvPr/>
        </p:nvSpPr>
        <p:spPr>
          <a:xfrm>
            <a:off x="256039" y="2209800"/>
            <a:ext cx="2722417"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entury Gothic" panose="020B0502020202020204" pitchFamily="34" charset="0"/>
              </a:rPr>
              <a:t>Only invalidate an assessment if a scoring </a:t>
            </a:r>
            <a:r>
              <a:rPr lang="en-US" b="1" dirty="0" smtClean="0">
                <a:solidFill>
                  <a:srgbClr val="92D050"/>
                </a:solidFill>
                <a:latin typeface="Century Gothic" panose="020B0502020202020204" pitchFamily="34" charset="0"/>
              </a:rPr>
              <a:t>error was made</a:t>
            </a:r>
            <a:r>
              <a:rPr lang="en-US" dirty="0" smtClean="0">
                <a:latin typeface="Century Gothic" panose="020B0502020202020204" pitchFamily="34" charset="0"/>
              </a:rPr>
              <a:t> by the teacher.</a:t>
            </a:r>
          </a:p>
          <a:p>
            <a:endParaRPr lang="en-US" dirty="0" smtClean="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Do not reassess the child for several days to avoid </a:t>
            </a:r>
            <a:r>
              <a:rPr lang="en-US" b="1" dirty="0" smtClean="0">
                <a:solidFill>
                  <a:srgbClr val="92D050"/>
                </a:solidFill>
                <a:latin typeface="Century Gothic" panose="020B0502020202020204" pitchFamily="34" charset="0"/>
              </a:rPr>
              <a:t>“practice” effect</a:t>
            </a:r>
            <a:r>
              <a:rPr lang="en-US" dirty="0" smtClean="0">
                <a:latin typeface="Century Gothic" panose="020B0502020202020204" pitchFamily="34" charset="0"/>
              </a:rPr>
              <a:t>.</a:t>
            </a:r>
            <a:endParaRPr lang="en-US" dirty="0">
              <a:latin typeface="Century Gothic" panose="020B0502020202020204" pitchFamily="34" charset="0"/>
            </a:endParaRPr>
          </a:p>
        </p:txBody>
      </p:sp>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18353" y="1465292"/>
            <a:ext cx="6225647" cy="4351338"/>
          </a:xfrm>
        </p:spPr>
      </p:pic>
    </p:spTree>
    <p:extLst>
      <p:ext uri="{BB962C8B-B14F-4D97-AF65-F5344CB8AC3E}">
        <p14:creationId xmlns:p14="http://schemas.microsoft.com/office/powerpoint/2010/main" val="373219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Teacher can only invalidate when viewing results and before click “DONE” </a:t>
            </a:r>
            <a:endParaRPr lang="en-US" dirty="0"/>
          </a:p>
        </p:txBody>
      </p:sp>
      <p:pic>
        <p:nvPicPr>
          <p:cNvPr id="4" name="Content Placeholder 3"/>
          <p:cNvPicPr>
            <a:picLocks noGrp="1" noChangeAspect="1"/>
          </p:cNvPicPr>
          <p:nvPr>
            <p:ph idx="1"/>
          </p:nvPr>
        </p:nvPicPr>
        <p:blipFill>
          <a:blip r:embed="rId3"/>
          <a:stretch>
            <a:fillRect/>
          </a:stretch>
        </p:blipFill>
        <p:spPr>
          <a:xfrm>
            <a:off x="513308" y="1876425"/>
            <a:ext cx="6923584" cy="4351338"/>
          </a:xfrm>
          <a:prstGeom prst="rect">
            <a:avLst/>
          </a:prstGeom>
        </p:spPr>
      </p:pic>
      <p:cxnSp>
        <p:nvCxnSpPr>
          <p:cNvPr id="6" name="Straight Arrow Connector 5"/>
          <p:cNvCxnSpPr/>
          <p:nvPr/>
        </p:nvCxnSpPr>
        <p:spPr>
          <a:xfrm>
            <a:off x="6718300" y="4940300"/>
            <a:ext cx="25400" cy="8763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44600" y="1671639"/>
            <a:ext cx="25400" cy="8763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975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VIEW RESULTS </a:t>
            </a:r>
            <a:endParaRPr lang="en-US" dirty="0"/>
          </a:p>
        </p:txBody>
      </p:sp>
      <p:pic>
        <p:nvPicPr>
          <p:cNvPr id="4" name="Content Placeholder 3"/>
          <p:cNvPicPr>
            <a:picLocks noGrp="1" noChangeAspect="1"/>
          </p:cNvPicPr>
          <p:nvPr>
            <p:ph idx="1"/>
          </p:nvPr>
        </p:nvPicPr>
        <p:blipFill>
          <a:blip r:embed="rId3"/>
          <a:stretch>
            <a:fillRect/>
          </a:stretch>
        </p:blipFill>
        <p:spPr>
          <a:xfrm>
            <a:off x="821537" y="1825625"/>
            <a:ext cx="7500925" cy="4351338"/>
          </a:xfrm>
          <a:prstGeom prst="rect">
            <a:avLst/>
          </a:prstGeom>
        </p:spPr>
      </p:pic>
    </p:spTree>
    <p:extLst>
      <p:ext uri="{BB962C8B-B14F-4D97-AF65-F5344CB8AC3E}">
        <p14:creationId xmlns:p14="http://schemas.microsoft.com/office/powerpoint/2010/main" val="3220610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1556"/>
            <a:ext cx="7886700" cy="1325563"/>
          </a:xfrm>
        </p:spPr>
        <p:txBody>
          <a:bodyPr/>
          <a:lstStyle/>
          <a:p>
            <a:pPr algn="ctr"/>
            <a:r>
              <a:rPr lang="en-US" dirty="0" smtClean="0"/>
              <a:t>Rapid Vocabulary Naming</a:t>
            </a:r>
            <a:endParaRPr lang="en-US" dirty="0"/>
          </a:p>
        </p:txBody>
      </p:sp>
      <p:sp>
        <p:nvSpPr>
          <p:cNvPr id="18" name="Content Placeholder 2"/>
          <p:cNvSpPr>
            <a:spLocks noGrp="1"/>
          </p:cNvSpPr>
          <p:nvPr>
            <p:ph idx="1"/>
          </p:nvPr>
        </p:nvSpPr>
        <p:spPr>
          <a:xfrm>
            <a:off x="628650" y="1702055"/>
            <a:ext cx="7886700" cy="4351338"/>
          </a:xfrm>
        </p:spPr>
        <p:txBody>
          <a:bodyPr>
            <a:normAutofit fontScale="92500" lnSpcReduction="10000"/>
          </a:bodyPr>
          <a:lstStyle/>
          <a:p>
            <a:r>
              <a:rPr lang="en-US" dirty="0" smtClean="0"/>
              <a:t>These assessments are given to evaluate a student’s ability to </a:t>
            </a:r>
            <a:r>
              <a:rPr lang="en-US" b="1" dirty="0" smtClean="0">
                <a:solidFill>
                  <a:srgbClr val="92D050"/>
                </a:solidFill>
              </a:rPr>
              <a:t>identify vocabulary</a:t>
            </a:r>
            <a:r>
              <a:rPr lang="en-US" dirty="0" smtClean="0"/>
              <a:t>.</a:t>
            </a:r>
          </a:p>
          <a:p>
            <a:r>
              <a:rPr lang="en-US" dirty="0" smtClean="0"/>
              <a:t>The Rapid Vocabulary assessments are </a:t>
            </a:r>
            <a:r>
              <a:rPr lang="en-US" b="1" dirty="0" smtClean="0">
                <a:solidFill>
                  <a:srgbClr val="92D050"/>
                </a:solidFill>
              </a:rPr>
              <a:t>timed assessments</a:t>
            </a:r>
            <a:r>
              <a:rPr lang="en-US" dirty="0" smtClean="0"/>
              <a:t>.</a:t>
            </a:r>
          </a:p>
          <a:p>
            <a:pPr lvl="1"/>
            <a:r>
              <a:rPr lang="en-US" dirty="0" smtClean="0"/>
              <a:t>The students will be given a total of </a:t>
            </a:r>
            <a:r>
              <a:rPr lang="en-US" b="1" dirty="0" smtClean="0">
                <a:solidFill>
                  <a:srgbClr val="92D050"/>
                </a:solidFill>
              </a:rPr>
              <a:t>60</a:t>
            </a:r>
            <a:r>
              <a:rPr lang="en-US" dirty="0" smtClean="0"/>
              <a:t> seconds to respond to the pictures that appear on the screen. </a:t>
            </a:r>
          </a:p>
          <a:p>
            <a:pPr lvl="1"/>
            <a:r>
              <a:rPr lang="en-US" dirty="0" smtClean="0"/>
              <a:t>Students must respond within </a:t>
            </a:r>
            <a:r>
              <a:rPr lang="en-US" b="1" dirty="0" smtClean="0">
                <a:solidFill>
                  <a:srgbClr val="92D050"/>
                </a:solidFill>
              </a:rPr>
              <a:t>3</a:t>
            </a:r>
            <a:r>
              <a:rPr lang="en-US" dirty="0" smtClean="0"/>
              <a:t> seconds. If 3 seconds elapse without a response it is automatically scored as incorrect.</a:t>
            </a:r>
          </a:p>
          <a:p>
            <a:pPr lvl="1"/>
            <a:r>
              <a:rPr lang="en-US" dirty="0" smtClean="0"/>
              <a:t>When to </a:t>
            </a:r>
            <a:r>
              <a:rPr lang="en-US" b="1" dirty="0" smtClean="0">
                <a:solidFill>
                  <a:srgbClr val="92D050"/>
                </a:solidFill>
              </a:rPr>
              <a:t>Record the Response:</a:t>
            </a:r>
          </a:p>
          <a:p>
            <a:pPr lvl="2"/>
            <a:r>
              <a:rPr lang="en-US" dirty="0" smtClean="0"/>
              <a:t>If the child correctly names the picture</a:t>
            </a:r>
          </a:p>
          <a:p>
            <a:pPr lvl="2"/>
            <a:r>
              <a:rPr lang="en-US" dirty="0" smtClean="0"/>
              <a:t>If the child says “I don’t know”</a:t>
            </a:r>
          </a:p>
          <a:p>
            <a:pPr lvl="2"/>
            <a:r>
              <a:rPr lang="en-US" dirty="0" smtClean="0"/>
              <a:t>If the child provides an incorrect response</a:t>
            </a:r>
          </a:p>
          <a:p>
            <a:pPr lvl="1"/>
            <a:endParaRPr lang="en-US" dirty="0" smtClean="0"/>
          </a:p>
        </p:txBody>
      </p:sp>
      <p:sp>
        <p:nvSpPr>
          <p:cNvPr id="4" name="Slide Number Placeholder 3"/>
          <p:cNvSpPr>
            <a:spLocks noGrp="1"/>
          </p:cNvSpPr>
          <p:nvPr>
            <p:ph type="sldNum" sz="quarter" idx="4294967295"/>
          </p:nvPr>
        </p:nvSpPr>
        <p:spPr>
          <a:xfrm>
            <a:off x="8005763" y="6356350"/>
            <a:ext cx="1138237" cy="365125"/>
          </a:xfrm>
          <a:prstGeom prst="rect">
            <a:avLst/>
          </a:prstGeom>
        </p:spPr>
        <p:txBody>
          <a:bodyPr/>
          <a:lstStyle/>
          <a:p>
            <a:fld id="{289E1528-776D-4DA7-A43C-1C1A4024DAA9}" type="slidenum">
              <a:rPr lang="en-US" smtClean="0">
                <a:solidFill>
                  <a:srgbClr val="FFFFFF">
                    <a:tint val="75000"/>
                  </a:srgbClr>
                </a:solidFill>
              </a:rPr>
              <a:pPr/>
              <a:t>39</a:t>
            </a:fld>
            <a:endParaRPr lang="en-US" dirty="0">
              <a:solidFill>
                <a:srgbClr val="FFFFFF">
                  <a:tint val="75000"/>
                </a:srgbClr>
              </a:solidFill>
            </a:endParaRPr>
          </a:p>
        </p:txBody>
      </p:sp>
    </p:spTree>
    <p:extLst>
      <p:ext uri="{BB962C8B-B14F-4D97-AF65-F5344CB8AC3E}">
        <p14:creationId xmlns:p14="http://schemas.microsoft.com/office/powerpoint/2010/main" val="34008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031"/>
            <a:ext cx="7886700" cy="1325563"/>
          </a:xfrm>
        </p:spPr>
        <p:txBody>
          <a:bodyPr/>
          <a:lstStyle/>
          <a:p>
            <a:pPr algn="ctr"/>
            <a:r>
              <a:rPr lang="en-US" dirty="0" smtClean="0"/>
              <a:t>Assessment Overview</a:t>
            </a:r>
            <a:endParaRPr lang="en-US" dirty="0"/>
          </a:p>
        </p:txBody>
      </p:sp>
      <p:sp>
        <p:nvSpPr>
          <p:cNvPr id="3" name="Content Placeholder 2"/>
          <p:cNvSpPr>
            <a:spLocks noGrp="1"/>
          </p:cNvSpPr>
          <p:nvPr>
            <p:ph idx="1"/>
          </p:nvPr>
        </p:nvSpPr>
        <p:spPr>
          <a:xfrm>
            <a:off x="457200" y="1371600"/>
            <a:ext cx="8229600" cy="4525963"/>
          </a:xfrm>
        </p:spPr>
        <p:txBody>
          <a:bodyPr>
            <a:normAutofit fontScale="92500" lnSpcReduction="10000"/>
          </a:bodyPr>
          <a:lstStyle/>
          <a:p>
            <a:endParaRPr lang="en-US" dirty="0" smtClean="0"/>
          </a:p>
          <a:p>
            <a:r>
              <a:rPr lang="en-US" dirty="0" smtClean="0"/>
              <a:t>CIRCLE Progress Monitoring is a newly revised version of the Center for Improving the Readiness of Children for Learning and Education (CIRCLE) Phonological Awareness Language and Literacy System (C-PALLS, 2004). </a:t>
            </a:r>
          </a:p>
          <a:p>
            <a:r>
              <a:rPr lang="en-US" dirty="0" smtClean="0"/>
              <a:t>Over subsequent years, the assessment system was expanded to include math (2008) and science (2013). However, educators asked </a:t>
            </a:r>
            <a:r>
              <a:rPr lang="en-US" dirty="0" err="1" smtClean="0"/>
              <a:t>CLI’s</a:t>
            </a:r>
            <a:r>
              <a:rPr lang="en-US" dirty="0" smtClean="0"/>
              <a:t> team of researchers to develop an integrated assessment system that would cover the content included in the Head Start’s Assessment Framework. </a:t>
            </a:r>
          </a:p>
          <a:p>
            <a:endParaRPr lang="en-US" dirty="0"/>
          </a:p>
        </p:txBody>
      </p:sp>
      <p:sp>
        <p:nvSpPr>
          <p:cNvPr id="4" name="Slide Number Placeholder 3"/>
          <p:cNvSpPr>
            <a:spLocks noGrp="1"/>
          </p:cNvSpPr>
          <p:nvPr>
            <p:ph type="sldNum" sz="quarter" idx="4294967295"/>
          </p:nvPr>
        </p:nvSpPr>
        <p:spPr>
          <a:xfrm>
            <a:off x="8005763" y="6356350"/>
            <a:ext cx="1138237" cy="365125"/>
          </a:xfrm>
          <a:prstGeom prst="rect">
            <a:avLst/>
          </a:prstGeom>
        </p:spPr>
        <p:txBody>
          <a:bodyPr/>
          <a:lstStyle/>
          <a:p>
            <a:pPr>
              <a:defRPr/>
            </a:pPr>
            <a:fld id="{30F8D7DB-3414-4749-A59E-5622D54C4667}" type="slidenum">
              <a:rPr lang="en-US" smtClean="0">
                <a:solidFill>
                  <a:prstClr val="black">
                    <a:tint val="75000"/>
                  </a:prstClr>
                </a:solidFill>
              </a:rPr>
              <a:pPr>
                <a:defRPr/>
              </a:pPr>
              <a:t>4</a:t>
            </a:fld>
            <a:endParaRPr lang="en-US" dirty="0">
              <a:solidFill>
                <a:prstClr val="black">
                  <a:tint val="75000"/>
                </a:prstClr>
              </a:solidFill>
            </a:endParaRPr>
          </a:p>
        </p:txBody>
      </p:sp>
    </p:spTree>
    <p:extLst>
      <p:ext uri="{BB962C8B-B14F-4D97-AF65-F5344CB8AC3E}">
        <p14:creationId xmlns:p14="http://schemas.microsoft.com/office/powerpoint/2010/main" val="38006291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22622"/>
            <a:ext cx="7886700" cy="1325563"/>
          </a:xfrm>
        </p:spPr>
        <p:txBody>
          <a:bodyPr>
            <a:normAutofit/>
          </a:bodyPr>
          <a:lstStyle/>
          <a:p>
            <a:pPr algn="ctr"/>
            <a:r>
              <a:rPr lang="en-US" dirty="0" smtClean="0"/>
              <a:t>Rapid Vocabulary </a:t>
            </a:r>
            <a:br>
              <a:rPr lang="en-US" dirty="0" smtClean="0"/>
            </a:br>
            <a:r>
              <a:rPr lang="en-US" dirty="0" smtClean="0"/>
              <a:t>Score Sheets</a:t>
            </a:r>
            <a:endParaRPr lang="en-US" dirty="0"/>
          </a:p>
        </p:txBody>
      </p:sp>
      <p:pic>
        <p:nvPicPr>
          <p:cNvPr id="409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477"/>
          <a:stretch/>
        </p:blipFill>
        <p:spPr bwMode="auto">
          <a:xfrm>
            <a:off x="2048206" y="1548185"/>
            <a:ext cx="5132882" cy="4917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356430" y="1643187"/>
            <a:ext cx="4507666" cy="338554"/>
          </a:xfrm>
          <a:prstGeom prst="rect">
            <a:avLst/>
          </a:prstGeom>
          <a:solidFill>
            <a:schemeClr val="bg1"/>
          </a:solidFill>
        </p:spPr>
        <p:txBody>
          <a:bodyPr wrap="square" rtlCol="0">
            <a:spAutoFit/>
          </a:bodyPr>
          <a:lstStyle/>
          <a:p>
            <a:pPr algn="ctr"/>
            <a:r>
              <a:rPr lang="en-US" sz="1600" b="1" dirty="0" smtClean="0">
                <a:solidFill>
                  <a:srgbClr val="57585A"/>
                </a:solidFill>
                <a:latin typeface="Arial" panose="020B0604020202020204" pitchFamily="34" charset="0"/>
                <a:cs typeface="Arial" panose="020B0604020202020204" pitchFamily="34" charset="0"/>
              </a:rPr>
              <a:t>CIRCLE Progress Monitoring System</a:t>
            </a:r>
            <a:endParaRPr lang="en-US" sz="1600" b="1" dirty="0">
              <a:solidFill>
                <a:srgbClr val="5758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960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64" y="1752600"/>
            <a:ext cx="5986636" cy="413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12174" y="175419"/>
            <a:ext cx="7886700" cy="1325563"/>
          </a:xfrm>
        </p:spPr>
        <p:txBody>
          <a:bodyPr/>
          <a:lstStyle/>
          <a:p>
            <a:pPr algn="ctr"/>
            <a:r>
              <a:rPr lang="en-US" dirty="0" smtClean="0"/>
              <a:t>Introductory Screen</a:t>
            </a:r>
            <a:endParaRPr lang="en-US" dirty="0"/>
          </a:p>
        </p:txBody>
      </p:sp>
      <p:cxnSp>
        <p:nvCxnSpPr>
          <p:cNvPr id="6" name="Straight Arrow Connector 5"/>
          <p:cNvCxnSpPr/>
          <p:nvPr/>
        </p:nvCxnSpPr>
        <p:spPr>
          <a:xfrm flipH="1">
            <a:off x="5849822" y="2971800"/>
            <a:ext cx="931978" cy="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06340" y="2590800"/>
            <a:ext cx="2015987" cy="646331"/>
          </a:xfrm>
          <a:prstGeom prst="rect">
            <a:avLst/>
          </a:prstGeom>
          <a:noFill/>
        </p:spPr>
        <p:txBody>
          <a:bodyPr wrap="square" rtlCol="0">
            <a:spAutoFit/>
          </a:bodyPr>
          <a:lstStyle/>
          <a:p>
            <a:r>
              <a:rPr lang="en-US" b="1" dirty="0" smtClean="0">
                <a:solidFill>
                  <a:srgbClr val="92D050"/>
                </a:solidFill>
                <a:latin typeface="Century Gothic" panose="020B0502020202020204" pitchFamily="34" charset="0"/>
              </a:rPr>
              <a:t>Initial</a:t>
            </a:r>
            <a:r>
              <a:rPr lang="en-US" dirty="0" smtClean="0">
                <a:latin typeface="Century Gothic" panose="020B0502020202020204" pitchFamily="34" charset="0"/>
              </a:rPr>
              <a:t> Instructions</a:t>
            </a:r>
          </a:p>
        </p:txBody>
      </p:sp>
      <p:sp>
        <p:nvSpPr>
          <p:cNvPr id="9" name="TextBox 8"/>
          <p:cNvSpPr txBox="1"/>
          <p:nvPr/>
        </p:nvSpPr>
        <p:spPr>
          <a:xfrm>
            <a:off x="6906340" y="4367480"/>
            <a:ext cx="2015987" cy="1200329"/>
          </a:xfrm>
          <a:prstGeom prst="rect">
            <a:avLst/>
          </a:prstGeom>
          <a:noFill/>
        </p:spPr>
        <p:txBody>
          <a:bodyPr wrap="square" rtlCol="0">
            <a:spAutoFit/>
          </a:bodyPr>
          <a:lstStyle/>
          <a:p>
            <a:r>
              <a:rPr lang="en-US" dirty="0" smtClean="0">
                <a:latin typeface="Century Gothic" panose="020B0502020202020204" pitchFamily="34" charset="0"/>
              </a:rPr>
              <a:t>Click </a:t>
            </a:r>
            <a:r>
              <a:rPr lang="en-US" b="1" dirty="0" smtClean="0">
                <a:solidFill>
                  <a:srgbClr val="92D050"/>
                </a:solidFill>
                <a:latin typeface="Century Gothic" panose="020B0502020202020204" pitchFamily="34" charset="0"/>
              </a:rPr>
              <a:t>“next” </a:t>
            </a:r>
            <a:r>
              <a:rPr lang="en-US" dirty="0" smtClean="0">
                <a:latin typeface="Century Gothic" panose="020B0502020202020204" pitchFamily="34" charset="0"/>
              </a:rPr>
              <a:t>to launch the untimed sample items</a:t>
            </a:r>
          </a:p>
        </p:txBody>
      </p:sp>
      <p:cxnSp>
        <p:nvCxnSpPr>
          <p:cNvPr id="11" name="Straight Arrow Connector 10"/>
          <p:cNvCxnSpPr/>
          <p:nvPr/>
        </p:nvCxnSpPr>
        <p:spPr>
          <a:xfrm flipH="1">
            <a:off x="6019800" y="4724400"/>
            <a:ext cx="886540" cy="685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9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122237"/>
            <a:ext cx="7886700" cy="1325563"/>
          </a:xfrm>
        </p:spPr>
        <p:txBody>
          <a:bodyPr/>
          <a:lstStyle/>
          <a:p>
            <a:pPr algn="ctr"/>
            <a:r>
              <a:rPr lang="en-US" dirty="0" smtClean="0"/>
              <a:t>Warm-up Items</a:t>
            </a:r>
            <a:endParaRPr lang="en-US" dirty="0"/>
          </a:p>
        </p:txBody>
      </p:sp>
      <p:sp>
        <p:nvSpPr>
          <p:cNvPr id="7" name="Content Placeholder 1"/>
          <p:cNvSpPr>
            <a:spLocks noGrp="1"/>
          </p:cNvSpPr>
          <p:nvPr>
            <p:ph idx="1"/>
          </p:nvPr>
        </p:nvSpPr>
        <p:spPr>
          <a:xfrm>
            <a:off x="457200" y="5029200"/>
            <a:ext cx="8305800" cy="4525963"/>
          </a:xfrm>
        </p:spPr>
        <p:txBody>
          <a:bodyPr>
            <a:normAutofit/>
          </a:bodyPr>
          <a:lstStyle/>
          <a:p>
            <a:r>
              <a:rPr lang="en-US" sz="1600" b="1" dirty="0" smtClean="0">
                <a:solidFill>
                  <a:srgbClr val="92D050"/>
                </a:solidFill>
              </a:rPr>
              <a:t>Give feedback for both practice items:</a:t>
            </a:r>
          </a:p>
          <a:p>
            <a:pPr lvl="1"/>
            <a:r>
              <a:rPr lang="en-US" sz="1600" dirty="0" smtClean="0"/>
              <a:t>Correct response: “Good job.” </a:t>
            </a:r>
          </a:p>
          <a:p>
            <a:pPr lvl="1"/>
            <a:r>
              <a:rPr lang="en-US" sz="1600" dirty="0" smtClean="0"/>
              <a:t>Incorrect response: “That was a good try, but this is a ball. Let’s try some more. You say ‘ball.’ </a:t>
            </a:r>
          </a:p>
        </p:txBody>
      </p:sp>
      <p:pic>
        <p:nvPicPr>
          <p:cNvPr id="6" name="Picture 5" descr="Screen Shot 2014-09-21 at 6.30.34 PM.png"/>
          <p:cNvPicPr>
            <a:picLocks noChangeAspect="1"/>
          </p:cNvPicPr>
          <p:nvPr/>
        </p:nvPicPr>
        <p:blipFill rotWithShape="1">
          <a:blip r:embed="rId3" cstate="print">
            <a:extLst>
              <a:ext uri="{28A0092B-C50C-407E-A947-70E740481C1C}">
                <a14:useLocalDpi xmlns:a14="http://schemas.microsoft.com/office/drawing/2010/main" val="0"/>
              </a:ext>
            </a:extLst>
          </a:blip>
          <a:srcRect r="943" b="2288"/>
          <a:stretch/>
        </p:blipFill>
        <p:spPr>
          <a:xfrm>
            <a:off x="457200" y="1524000"/>
            <a:ext cx="4572000" cy="3081774"/>
          </a:xfrm>
          <a:prstGeom prst="rect">
            <a:avLst/>
          </a:prstGeom>
        </p:spPr>
      </p:pic>
      <p:sp>
        <p:nvSpPr>
          <p:cNvPr id="5" name="TextBox 4"/>
          <p:cNvSpPr txBox="1"/>
          <p:nvPr/>
        </p:nvSpPr>
        <p:spPr>
          <a:xfrm>
            <a:off x="5257800" y="1447800"/>
            <a:ext cx="3756837" cy="409342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Century Gothic" panose="020B0502020202020204" pitchFamily="34" charset="0"/>
              </a:rPr>
              <a:t>2 untimed warm-up items prior to the start of the timed assessment.</a:t>
            </a:r>
          </a:p>
          <a:p>
            <a:endParaRPr lang="en-US" sz="1600" dirty="0" smtClean="0">
              <a:latin typeface="Century Gothic" panose="020B0502020202020204" pitchFamily="34" charset="0"/>
            </a:endParaRPr>
          </a:p>
          <a:p>
            <a:pPr marL="285750" indent="-285750">
              <a:buFont typeface="Arial" panose="020B0604020202020204" pitchFamily="34" charset="0"/>
              <a:buChar char="•"/>
            </a:pPr>
            <a:r>
              <a:rPr lang="en-US" sz="1600" dirty="0" smtClean="0">
                <a:latin typeface="Century Gothic" panose="020B0502020202020204" pitchFamily="34" charset="0"/>
              </a:rPr>
              <a:t>Click </a:t>
            </a:r>
            <a:r>
              <a:rPr lang="en-US" sz="1600" b="1" dirty="0" smtClean="0">
                <a:solidFill>
                  <a:srgbClr val="00B0F0"/>
                </a:solidFill>
                <a:latin typeface="Century Gothic" panose="020B0502020202020204" pitchFamily="34" charset="0"/>
              </a:rPr>
              <a:t>blue</a:t>
            </a:r>
            <a:r>
              <a:rPr lang="en-US" sz="1600" dirty="0" smtClean="0">
                <a:latin typeface="Century Gothic" panose="020B0502020202020204" pitchFamily="34" charset="0"/>
              </a:rPr>
              <a:t> if the student gave the </a:t>
            </a:r>
            <a:r>
              <a:rPr lang="en-US" sz="1600" b="1" dirty="0" smtClean="0">
                <a:latin typeface="Century Gothic" panose="020B0502020202020204" pitchFamily="34" charset="0"/>
              </a:rPr>
              <a:t>incorrect </a:t>
            </a:r>
            <a:r>
              <a:rPr lang="en-US" sz="1600" dirty="0" smtClean="0">
                <a:latin typeface="Century Gothic" panose="020B0502020202020204" pitchFamily="34" charset="0"/>
              </a:rPr>
              <a:t>response.</a:t>
            </a:r>
          </a:p>
          <a:p>
            <a:endParaRPr lang="en-US" sz="1600" dirty="0" smtClean="0">
              <a:latin typeface="Century Gothic" panose="020B0502020202020204" pitchFamily="34" charset="0"/>
            </a:endParaRPr>
          </a:p>
          <a:p>
            <a:pPr marL="285750" indent="-285750">
              <a:buFont typeface="Arial" panose="020B0604020202020204" pitchFamily="34" charset="0"/>
              <a:buChar char="•"/>
            </a:pPr>
            <a:r>
              <a:rPr lang="en-US" sz="1600" dirty="0" smtClean="0">
                <a:latin typeface="Century Gothic" panose="020B0502020202020204" pitchFamily="34" charset="0"/>
              </a:rPr>
              <a:t>Click </a:t>
            </a:r>
            <a:r>
              <a:rPr lang="en-US" sz="1600" b="1" dirty="0" smtClean="0">
                <a:solidFill>
                  <a:srgbClr val="B93ECE"/>
                </a:solidFill>
                <a:latin typeface="Century Gothic" panose="020B0502020202020204" pitchFamily="34" charset="0"/>
              </a:rPr>
              <a:t>purple</a:t>
            </a:r>
            <a:r>
              <a:rPr lang="en-US" sz="1600" dirty="0" smtClean="0">
                <a:latin typeface="Century Gothic" panose="020B0502020202020204" pitchFamily="34" charset="0"/>
              </a:rPr>
              <a:t> if the student gave the</a:t>
            </a:r>
            <a:r>
              <a:rPr lang="en-US" sz="1600" b="1" dirty="0" smtClean="0">
                <a:latin typeface="Century Gothic" panose="020B0502020202020204" pitchFamily="34" charset="0"/>
              </a:rPr>
              <a:t> correct </a:t>
            </a:r>
            <a:r>
              <a:rPr lang="en-US" sz="1600" dirty="0" smtClean="0">
                <a:latin typeface="Century Gothic" panose="020B0502020202020204" pitchFamily="34" charset="0"/>
              </a:rPr>
              <a:t>response.</a:t>
            </a:r>
          </a:p>
          <a:p>
            <a:endParaRPr lang="en-US" sz="1600" dirty="0">
              <a:latin typeface="Century Gothic" panose="020B0502020202020204" pitchFamily="34" charset="0"/>
            </a:endParaRPr>
          </a:p>
          <a:p>
            <a:r>
              <a:rPr lang="en-US" sz="1600" dirty="0">
                <a:latin typeface="Century Gothic" panose="020B0502020202020204" pitchFamily="34" charset="0"/>
              </a:rPr>
              <a:t>Quick Key: </a:t>
            </a:r>
          </a:p>
          <a:p>
            <a:pPr marL="285750" indent="-285750">
              <a:buFont typeface="Arial" panose="020B0604020202020204" pitchFamily="34" charset="0"/>
              <a:buChar char="•"/>
            </a:pPr>
            <a:r>
              <a:rPr lang="en-US" sz="1600" dirty="0">
                <a:latin typeface="Century Gothic" panose="020B0502020202020204" pitchFamily="34" charset="0"/>
              </a:rPr>
              <a:t>Left Arrow- Incorrect Response</a:t>
            </a:r>
          </a:p>
          <a:p>
            <a:pPr marL="285750" indent="-285750">
              <a:buFont typeface="Arial" panose="020B0604020202020204" pitchFamily="34" charset="0"/>
              <a:buChar char="•"/>
            </a:pPr>
            <a:r>
              <a:rPr lang="en-US" sz="1600" dirty="0">
                <a:latin typeface="Century Gothic" panose="020B0502020202020204" pitchFamily="34" charset="0"/>
              </a:rPr>
              <a:t>Right Arrow – Correct </a:t>
            </a:r>
            <a:r>
              <a:rPr lang="en-US" sz="1600" dirty="0" smtClean="0">
                <a:latin typeface="Century Gothic" panose="020B0502020202020204" pitchFamily="34" charset="0"/>
              </a:rPr>
              <a:t>Response</a:t>
            </a:r>
          </a:p>
          <a:p>
            <a:r>
              <a:rPr lang="en-US" sz="1600" dirty="0">
                <a:latin typeface="Century Gothic" panose="020B0502020202020204" pitchFamily="34" charset="0"/>
              </a:rPr>
              <a:t>	</a:t>
            </a:r>
            <a:r>
              <a:rPr lang="en-US" sz="1600" dirty="0" smtClean="0">
                <a:latin typeface="Century Gothic" panose="020B0502020202020204" pitchFamily="34" charset="0"/>
              </a:rPr>
              <a:t>	</a:t>
            </a:r>
          </a:p>
          <a:p>
            <a:r>
              <a:rPr lang="en-US" sz="1600" dirty="0">
                <a:latin typeface="Century Gothic" panose="020B0502020202020204" pitchFamily="34" charset="0"/>
              </a:rPr>
              <a:t>	</a:t>
            </a:r>
            <a:r>
              <a:rPr lang="en-US" sz="1600" dirty="0" smtClean="0">
                <a:solidFill>
                  <a:srgbClr val="92D050"/>
                </a:solidFill>
                <a:latin typeface="Century Gothic" panose="020B0502020202020204" pitchFamily="34" charset="0"/>
              </a:rPr>
              <a:t> </a:t>
            </a:r>
            <a:r>
              <a:rPr lang="en-US" sz="1600" b="1" dirty="0" smtClean="0">
                <a:solidFill>
                  <a:srgbClr val="92D050"/>
                </a:solidFill>
                <a:latin typeface="Century Gothic" panose="020B0502020202020204" pitchFamily="34" charset="0"/>
              </a:rPr>
              <a:t>“Right is right!”</a:t>
            </a:r>
            <a:endParaRPr lang="en-US" sz="1600" b="1" dirty="0">
              <a:solidFill>
                <a:srgbClr val="92D050"/>
              </a:solidFill>
              <a:latin typeface="Century Gothic" panose="020B0502020202020204" pitchFamily="34" charset="0"/>
            </a:endParaRPr>
          </a:p>
          <a:p>
            <a:pPr marL="285750" indent="-285750">
              <a:buFont typeface="Arial" panose="020B0604020202020204" pitchFamily="34" charset="0"/>
              <a:buChar char="•"/>
            </a:pPr>
            <a:endParaRPr lang="en-US" dirty="0" smtClean="0">
              <a:latin typeface="Century Gothic" panose="020B0502020202020204" pitchFamily="34" charset="0"/>
            </a:endParaRPr>
          </a:p>
          <a:p>
            <a:endParaRPr lang="en-US" dirty="0" smtClean="0">
              <a:latin typeface="Century Gothic" panose="020B0502020202020204" pitchFamily="34" charset="0"/>
            </a:endParaRPr>
          </a:p>
        </p:txBody>
      </p:sp>
    </p:spTree>
    <p:extLst>
      <p:ext uri="{BB962C8B-B14F-4D97-AF65-F5344CB8AC3E}">
        <p14:creationId xmlns:p14="http://schemas.microsoft.com/office/powerpoint/2010/main" val="192294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26" y="183356"/>
            <a:ext cx="7886700" cy="1325563"/>
          </a:xfrm>
        </p:spPr>
        <p:txBody>
          <a:bodyPr/>
          <a:lstStyle/>
          <a:p>
            <a:pPr algn="ctr"/>
            <a:r>
              <a:rPr lang="en-US" dirty="0" smtClean="0"/>
              <a:t>“Ready” Screen</a:t>
            </a:r>
            <a:endParaRPr lang="en-US" dirty="0"/>
          </a:p>
        </p:txBody>
      </p:sp>
      <p:pic>
        <p:nvPicPr>
          <p:cNvPr id="4" name="Picture 3" descr="Screen Shot 2014-09-21 at 6.30.40 PM.png"/>
          <p:cNvPicPr>
            <a:picLocks noChangeAspect="1"/>
          </p:cNvPicPr>
          <p:nvPr/>
        </p:nvPicPr>
        <p:blipFill rotWithShape="1">
          <a:blip r:embed="rId3" cstate="print">
            <a:extLst>
              <a:ext uri="{28A0092B-C50C-407E-A947-70E740481C1C}">
                <a14:useLocalDpi xmlns:a14="http://schemas.microsoft.com/office/drawing/2010/main" val="0"/>
              </a:ext>
            </a:extLst>
          </a:blip>
          <a:srcRect r="1597"/>
          <a:stretch/>
        </p:blipFill>
        <p:spPr>
          <a:xfrm>
            <a:off x="381000" y="2057400"/>
            <a:ext cx="5346681" cy="3637369"/>
          </a:xfrm>
          <a:prstGeom prst="rect">
            <a:avLst/>
          </a:prstGeom>
        </p:spPr>
      </p:pic>
      <p:cxnSp>
        <p:nvCxnSpPr>
          <p:cNvPr id="5" name="Straight Arrow Connector 4"/>
          <p:cNvCxnSpPr/>
          <p:nvPr/>
        </p:nvCxnSpPr>
        <p:spPr>
          <a:xfrm flipH="1">
            <a:off x="5308582" y="4876800"/>
            <a:ext cx="939818" cy="41333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48400" y="4673009"/>
            <a:ext cx="1905000" cy="830997"/>
          </a:xfrm>
          <a:prstGeom prst="rect">
            <a:avLst/>
          </a:prstGeom>
          <a:noFill/>
        </p:spPr>
        <p:txBody>
          <a:bodyPr wrap="square" rtlCol="0">
            <a:spAutoFit/>
          </a:bodyPr>
          <a:lstStyle/>
          <a:p>
            <a:r>
              <a:rPr lang="en-US" sz="1600" dirty="0" smtClean="0">
                <a:latin typeface="Century Gothic" panose="020B0502020202020204" pitchFamily="34" charset="0"/>
              </a:rPr>
              <a:t>Click </a:t>
            </a:r>
            <a:r>
              <a:rPr lang="en-US" sz="1600" b="1" dirty="0" smtClean="0">
                <a:solidFill>
                  <a:srgbClr val="92D050"/>
                </a:solidFill>
                <a:latin typeface="Century Gothic" panose="020B0502020202020204" pitchFamily="34" charset="0"/>
              </a:rPr>
              <a:t>“next” </a:t>
            </a:r>
            <a:r>
              <a:rPr lang="en-US" sz="1600" dirty="0" smtClean="0">
                <a:latin typeface="Century Gothic" panose="020B0502020202020204" pitchFamily="34" charset="0"/>
              </a:rPr>
              <a:t>to launch the timed assessment.</a:t>
            </a:r>
            <a:endParaRPr lang="en-US" sz="1600" dirty="0">
              <a:latin typeface="Century Gothic" panose="020B0502020202020204" pitchFamily="34" charset="0"/>
            </a:endParaRPr>
          </a:p>
        </p:txBody>
      </p:sp>
      <p:sp>
        <p:nvSpPr>
          <p:cNvPr id="9" name="TextBox 8"/>
          <p:cNvSpPr txBox="1"/>
          <p:nvPr/>
        </p:nvSpPr>
        <p:spPr>
          <a:xfrm>
            <a:off x="6096000" y="2057400"/>
            <a:ext cx="2667000" cy="2554545"/>
          </a:xfrm>
          <a:prstGeom prst="rect">
            <a:avLst/>
          </a:prstGeom>
          <a:noFill/>
        </p:spPr>
        <p:txBody>
          <a:bodyPr wrap="square" rtlCol="0">
            <a:spAutoFit/>
          </a:bodyPr>
          <a:lstStyle/>
          <a:p>
            <a:r>
              <a:rPr lang="en-US" sz="1600" dirty="0" smtClean="0">
                <a:latin typeface="Century Gothic" panose="020B0502020202020204" pitchFamily="34" charset="0"/>
                <a:cs typeface="Century Gothic"/>
              </a:rPr>
              <a:t>Additional instructions for teacher to read aloud. </a:t>
            </a:r>
          </a:p>
          <a:p>
            <a:endParaRPr lang="en-US" sz="1600" b="1" dirty="0">
              <a:latin typeface="Century Gothic" panose="020B0502020202020204" pitchFamily="34" charset="0"/>
              <a:cs typeface="Century Gothic"/>
            </a:endParaRPr>
          </a:p>
          <a:p>
            <a:r>
              <a:rPr lang="en-US" sz="1600" b="1" dirty="0" smtClean="0">
                <a:solidFill>
                  <a:srgbClr val="92D050"/>
                </a:solidFill>
                <a:latin typeface="Century Gothic" panose="020B0502020202020204" pitchFamily="34" charset="0"/>
                <a:cs typeface="Century Gothic"/>
              </a:rPr>
              <a:t>The </a:t>
            </a:r>
            <a:r>
              <a:rPr lang="en-US" sz="1600" b="1" dirty="0">
                <a:solidFill>
                  <a:srgbClr val="92D050"/>
                </a:solidFill>
                <a:latin typeface="Century Gothic" panose="020B0502020202020204" pitchFamily="34" charset="0"/>
                <a:cs typeface="Century Gothic"/>
              </a:rPr>
              <a:t>teacher prompts are given on the screen and will guide the teacher through the assessment. </a:t>
            </a:r>
          </a:p>
          <a:p>
            <a:r>
              <a:rPr lang="en-US" sz="1600" b="1" dirty="0">
                <a:solidFill>
                  <a:srgbClr val="92D050"/>
                </a:solidFill>
                <a:latin typeface="Century Gothic" panose="020B0502020202020204" pitchFamily="34" charset="0"/>
                <a:cs typeface="Century Gothic"/>
              </a:rPr>
              <a:t>Child views assessment item on the screen.</a:t>
            </a:r>
            <a:endParaRPr lang="en-US" sz="1600" dirty="0">
              <a:solidFill>
                <a:srgbClr val="92D050"/>
              </a:solidFill>
              <a:latin typeface="Century Gothic" panose="020B0502020202020204" pitchFamily="34" charset="0"/>
              <a:cs typeface="Century Gothic"/>
            </a:endParaRPr>
          </a:p>
          <a:p>
            <a:endParaRPr lang="en-US" sz="1600" dirty="0">
              <a:latin typeface="Century Gothic" panose="020B0502020202020204" pitchFamily="34" charset="0"/>
              <a:cs typeface="Century Gothic"/>
            </a:endParaRPr>
          </a:p>
        </p:txBody>
      </p:sp>
      <p:cxnSp>
        <p:nvCxnSpPr>
          <p:cNvPr id="10" name="Straight Arrow Connector 9"/>
          <p:cNvCxnSpPr/>
          <p:nvPr/>
        </p:nvCxnSpPr>
        <p:spPr>
          <a:xfrm flipH="1">
            <a:off x="5105400" y="2286000"/>
            <a:ext cx="990600" cy="6858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78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8872"/>
            <a:ext cx="7886700" cy="1325563"/>
          </a:xfrm>
        </p:spPr>
        <p:txBody>
          <a:bodyPr/>
          <a:lstStyle/>
          <a:p>
            <a:pPr algn="ctr"/>
            <a:r>
              <a:rPr lang="en-US" dirty="0" smtClean="0"/>
              <a:t>Sample Item</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95" b="2563"/>
          <a:stretch/>
        </p:blipFill>
        <p:spPr bwMode="auto">
          <a:xfrm>
            <a:off x="250683" y="1865322"/>
            <a:ext cx="5083317" cy="3480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a:off x="4572000" y="3429000"/>
            <a:ext cx="1295400" cy="1499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62600" y="1600200"/>
            <a:ext cx="3276600" cy="4278094"/>
          </a:xfrm>
          <a:prstGeom prst="rect">
            <a:avLst/>
          </a:prstGeom>
          <a:noFill/>
        </p:spPr>
        <p:txBody>
          <a:bodyPr wrap="square" rtlCol="0">
            <a:spAutoFit/>
          </a:bodyPr>
          <a:lstStyle/>
          <a:p>
            <a:r>
              <a:rPr lang="en-US" sz="1600" dirty="0" smtClean="0">
                <a:latin typeface="Century Gothic" panose="020B0502020202020204" pitchFamily="34" charset="0"/>
              </a:rPr>
              <a:t>Each item is timed - Students have 3 seconds to respond, Teacher has 1 second to key the response</a:t>
            </a:r>
          </a:p>
          <a:p>
            <a:pPr marL="285750" indent="-285750">
              <a:buFont typeface="Arial" panose="020B0604020202020204" pitchFamily="34" charset="0"/>
              <a:buChar char="•"/>
            </a:pPr>
            <a:endParaRPr lang="en-US" sz="1600" dirty="0" smtClean="0">
              <a:latin typeface="Century Gothic" panose="020B0502020202020204" pitchFamily="34" charset="0"/>
            </a:endParaRPr>
          </a:p>
          <a:p>
            <a:r>
              <a:rPr lang="en-US" sz="1600" u="sng" dirty="0" smtClean="0">
                <a:latin typeface="Century Gothic" panose="020B0502020202020204" pitchFamily="34" charset="0"/>
              </a:rPr>
              <a:t>Scoring Responses:</a:t>
            </a:r>
          </a:p>
          <a:p>
            <a:pPr marL="285750" indent="-285750">
              <a:buFont typeface="Arial" panose="020B0604020202020204" pitchFamily="34" charset="0"/>
              <a:buChar char="•"/>
            </a:pPr>
            <a:r>
              <a:rPr lang="en-US" sz="1600" dirty="0" smtClean="0">
                <a:latin typeface="Century Gothic" panose="020B0502020202020204" pitchFamily="34" charset="0"/>
              </a:rPr>
              <a:t>Click </a:t>
            </a:r>
            <a:r>
              <a:rPr lang="en-US" sz="1600" b="1" dirty="0" smtClean="0">
                <a:solidFill>
                  <a:srgbClr val="00B0F0"/>
                </a:solidFill>
                <a:latin typeface="Century Gothic" panose="020B0502020202020204" pitchFamily="34" charset="0"/>
              </a:rPr>
              <a:t>blue</a:t>
            </a:r>
            <a:r>
              <a:rPr lang="en-US" sz="1600" dirty="0" smtClean="0">
                <a:latin typeface="Century Gothic" panose="020B0502020202020204" pitchFamily="34" charset="0"/>
              </a:rPr>
              <a:t> if the student gave the </a:t>
            </a:r>
            <a:r>
              <a:rPr lang="en-US" sz="1600" b="1" dirty="0" smtClean="0">
                <a:latin typeface="Century Gothic" panose="020B0502020202020204" pitchFamily="34" charset="0"/>
              </a:rPr>
              <a:t>incorrect </a:t>
            </a:r>
            <a:r>
              <a:rPr lang="en-US" sz="1600" dirty="0" smtClean="0">
                <a:latin typeface="Century Gothic" panose="020B0502020202020204" pitchFamily="34" charset="0"/>
              </a:rPr>
              <a:t>response.</a:t>
            </a:r>
          </a:p>
          <a:p>
            <a:endParaRPr lang="en-US" sz="1600" dirty="0" smtClean="0">
              <a:latin typeface="Century Gothic" panose="020B0502020202020204" pitchFamily="34" charset="0"/>
            </a:endParaRPr>
          </a:p>
          <a:p>
            <a:pPr marL="285750" indent="-285750">
              <a:buFont typeface="Arial" panose="020B0604020202020204" pitchFamily="34" charset="0"/>
              <a:buChar char="•"/>
            </a:pPr>
            <a:r>
              <a:rPr lang="en-US" sz="1600" dirty="0" smtClean="0">
                <a:latin typeface="Century Gothic" panose="020B0502020202020204" pitchFamily="34" charset="0"/>
              </a:rPr>
              <a:t>Click </a:t>
            </a:r>
            <a:r>
              <a:rPr lang="en-US" sz="1600" b="1" dirty="0" smtClean="0">
                <a:solidFill>
                  <a:srgbClr val="B93ECE"/>
                </a:solidFill>
                <a:latin typeface="Century Gothic" panose="020B0502020202020204" pitchFamily="34" charset="0"/>
              </a:rPr>
              <a:t>purple</a:t>
            </a:r>
            <a:r>
              <a:rPr lang="en-US" sz="1600" dirty="0" smtClean="0">
                <a:latin typeface="Century Gothic" panose="020B0502020202020204" pitchFamily="34" charset="0"/>
              </a:rPr>
              <a:t> if the student gave the</a:t>
            </a:r>
            <a:r>
              <a:rPr lang="en-US" sz="1600" b="1" dirty="0" smtClean="0">
                <a:latin typeface="Century Gothic" panose="020B0502020202020204" pitchFamily="34" charset="0"/>
              </a:rPr>
              <a:t> correct </a:t>
            </a:r>
            <a:r>
              <a:rPr lang="en-US" sz="1600" dirty="0" smtClean="0">
                <a:latin typeface="Century Gothic" panose="020B0502020202020204" pitchFamily="34" charset="0"/>
              </a:rPr>
              <a:t>response.</a:t>
            </a:r>
          </a:p>
          <a:p>
            <a:pPr marL="285750" indent="-285750">
              <a:buFont typeface="Arial" panose="020B0604020202020204" pitchFamily="34" charset="0"/>
              <a:buChar char="•"/>
            </a:pPr>
            <a:endParaRPr lang="en-US" sz="1600" dirty="0">
              <a:latin typeface="Century Gothic" panose="020B0502020202020204" pitchFamily="34" charset="0"/>
            </a:endParaRPr>
          </a:p>
          <a:p>
            <a:pPr marL="285750" indent="-285750">
              <a:buFont typeface="Arial" panose="020B0604020202020204" pitchFamily="34" charset="0"/>
              <a:buChar char="•"/>
            </a:pPr>
            <a:r>
              <a:rPr lang="en-US" sz="1600" dirty="0" smtClean="0">
                <a:latin typeface="Century Gothic" panose="020B0502020202020204" pitchFamily="34" charset="0"/>
              </a:rPr>
              <a:t>You cannot correct responses without invalidating the assessment on the final screen.</a:t>
            </a:r>
            <a:endParaRPr lang="en-US" sz="1600" dirty="0">
              <a:latin typeface="Century Gothic" panose="020B0502020202020204" pitchFamily="34" charset="0"/>
            </a:endParaRPr>
          </a:p>
        </p:txBody>
      </p:sp>
    </p:spTree>
    <p:extLst>
      <p:ext uri="{BB962C8B-B14F-4D97-AF65-F5344CB8AC3E}">
        <p14:creationId xmlns:p14="http://schemas.microsoft.com/office/powerpoint/2010/main" val="353617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318"/>
            <a:ext cx="7886700" cy="1325563"/>
          </a:xfrm>
        </p:spPr>
        <p:txBody>
          <a:bodyPr/>
          <a:lstStyle/>
          <a:p>
            <a:pPr algn="ctr"/>
            <a:r>
              <a:rPr lang="en-US" dirty="0" smtClean="0"/>
              <a:t>Closing Screen for Student</a:t>
            </a:r>
            <a:endParaRPr lang="en-US" dirty="0"/>
          </a:p>
        </p:txBody>
      </p:sp>
      <p:pic>
        <p:nvPicPr>
          <p:cNvPr id="5" name="Picture 2" descr="C:\Users\amarlow\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524000"/>
            <a:ext cx="6219826" cy="4274316"/>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uthsch-nas\devped\Shared_drives\TSR\TSR_Staff\Communications\CIRCLE ASSESSMENT ONLINE\CHARACTERS\S-COA-ENDSCREEN-SCIEN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4" y="1828800"/>
            <a:ext cx="4238626" cy="3767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0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Results Screen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9663" y="1520825"/>
            <a:ext cx="6411017" cy="4351338"/>
          </a:xfrm>
        </p:spPr>
      </p:pic>
    </p:spTree>
    <p:extLst>
      <p:ext uri="{BB962C8B-B14F-4D97-AF65-F5344CB8AC3E}">
        <p14:creationId xmlns:p14="http://schemas.microsoft.com/office/powerpoint/2010/main" val="14700428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Rapid Vocabulary Naming</a:t>
            </a:r>
            <a:br>
              <a:rPr lang="en-US" dirty="0" smtClean="0"/>
            </a:br>
            <a:r>
              <a:rPr lang="en-US" dirty="0" smtClean="0"/>
              <a:t>Administration Video</a:t>
            </a:r>
            <a:endParaRPr lang="en-US" dirty="0"/>
          </a:p>
        </p:txBody>
      </p:sp>
      <p:sp>
        <p:nvSpPr>
          <p:cNvPr id="3" name="Rectangle 2"/>
          <p:cNvSpPr/>
          <p:nvPr/>
        </p:nvSpPr>
        <p:spPr>
          <a:xfrm>
            <a:off x="304800" y="2459503"/>
            <a:ext cx="8534400" cy="1692771"/>
          </a:xfrm>
          <a:prstGeom prst="rect">
            <a:avLst/>
          </a:prstGeom>
        </p:spPr>
        <p:txBody>
          <a:bodyPr wrap="square">
            <a:spAutoFit/>
          </a:bodyPr>
          <a:lstStyle/>
          <a:p>
            <a:r>
              <a:rPr lang="en-US" sz="2800" dirty="0" smtClean="0">
                <a:latin typeface="Century Gothic" panose="020B0502020202020204" pitchFamily="34" charset="0"/>
              </a:rPr>
              <a:t>Click link to view:</a:t>
            </a:r>
          </a:p>
          <a:p>
            <a:endParaRPr lang="en-US" sz="2800" dirty="0">
              <a:latin typeface="Century Gothic" panose="020B0502020202020204" pitchFamily="34" charset="0"/>
            </a:endParaRPr>
          </a:p>
          <a:p>
            <a:r>
              <a:rPr lang="en-US" sz="2400" u="sng" dirty="0">
                <a:latin typeface="Century Gothic" panose="020B0502020202020204" pitchFamily="34" charset="0"/>
                <a:hlinkClick r:id="rId3"/>
              </a:rPr>
              <a:t>https://</a:t>
            </a:r>
            <a:r>
              <a:rPr lang="en-US" sz="2400" u="sng" dirty="0" smtClean="0">
                <a:latin typeface="Century Gothic" panose="020B0502020202020204" pitchFamily="34" charset="0"/>
                <a:hlinkClick r:id="rId3"/>
              </a:rPr>
              <a:t>content.jwplatform.com/previews/WbIlgBAx-3dQYJPp5</a:t>
            </a:r>
            <a:r>
              <a:rPr lang="en-US" sz="2400" u="sng" dirty="0" smtClean="0">
                <a:latin typeface="Century Gothic" panose="020B0502020202020204" pitchFamily="34" charset="0"/>
              </a:rPr>
              <a:t> </a:t>
            </a:r>
            <a:endParaRPr lang="en-US" sz="2400" dirty="0">
              <a:latin typeface="Century Gothic" panose="020B0502020202020204" pitchFamily="34" charset="0"/>
            </a:endParaRPr>
          </a:p>
        </p:txBody>
      </p:sp>
    </p:spTree>
    <p:extLst>
      <p:ext uri="{BB962C8B-B14F-4D97-AF65-F5344CB8AC3E}">
        <p14:creationId xmlns:p14="http://schemas.microsoft.com/office/powerpoint/2010/main" val="26221033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Rapid Vocabulary </a:t>
            </a:r>
            <a:br>
              <a:rPr lang="en-US" dirty="0" smtClean="0"/>
            </a:br>
            <a:r>
              <a:rPr lang="en-US" dirty="0" smtClean="0"/>
              <a:t>Group Practice</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Log </a:t>
            </a:r>
            <a:r>
              <a:rPr lang="en-US" dirty="0"/>
              <a:t>into </a:t>
            </a:r>
            <a:r>
              <a:rPr lang="en-US" dirty="0" smtClean="0"/>
              <a:t>the ASSESSMENT PRACTICE AREA  </a:t>
            </a:r>
            <a:r>
              <a:rPr lang="en-US" dirty="0"/>
              <a:t>and click on </a:t>
            </a:r>
            <a:r>
              <a:rPr lang="en-US" dirty="0" smtClean="0"/>
              <a:t>the Rapid Vocabulary assessment.</a:t>
            </a:r>
          </a:p>
          <a:p>
            <a:endParaRPr lang="en-US" sz="1800" dirty="0"/>
          </a:p>
          <a:p>
            <a:r>
              <a:rPr lang="en-US" dirty="0" smtClean="0"/>
              <a:t>Practice the assessment on your own.</a:t>
            </a:r>
          </a:p>
          <a:p>
            <a:endParaRPr lang="en-US" sz="1800" dirty="0" smtClean="0"/>
          </a:p>
          <a:p>
            <a:endParaRPr lang="en-US" sz="1800" dirty="0"/>
          </a:p>
          <a:p>
            <a:pPr marL="0" indent="0">
              <a:buNone/>
            </a:pPr>
            <a:endParaRPr lang="en-US" dirty="0"/>
          </a:p>
        </p:txBody>
      </p:sp>
    </p:spTree>
    <p:extLst>
      <p:ext uri="{BB962C8B-B14F-4D97-AF65-F5344CB8AC3E}">
        <p14:creationId xmlns:p14="http://schemas.microsoft.com/office/powerpoint/2010/main" val="29209915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320"/>
            <a:ext cx="7886700" cy="1325563"/>
          </a:xfrm>
        </p:spPr>
        <p:txBody>
          <a:bodyPr/>
          <a:lstStyle/>
          <a:p>
            <a:pPr algn="ctr"/>
            <a:r>
              <a:rPr lang="en-US" dirty="0" smtClean="0"/>
              <a:t>Phonological Awareness </a:t>
            </a:r>
            <a:endParaRPr lang="en-US" dirty="0"/>
          </a:p>
        </p:txBody>
      </p:sp>
      <p:sp>
        <p:nvSpPr>
          <p:cNvPr id="5" name="Content Placeholder 2"/>
          <p:cNvSpPr>
            <a:spLocks noGrp="1"/>
          </p:cNvSpPr>
          <p:nvPr>
            <p:ph idx="1"/>
          </p:nvPr>
        </p:nvSpPr>
        <p:spPr/>
        <p:txBody>
          <a:bodyPr>
            <a:normAutofit fontScale="92500" lnSpcReduction="10000"/>
          </a:bodyPr>
          <a:lstStyle/>
          <a:p>
            <a:r>
              <a:rPr lang="en-US" dirty="0" smtClean="0"/>
              <a:t>This measure is used to assess a child’s </a:t>
            </a:r>
            <a:r>
              <a:rPr lang="en-US" b="1" dirty="0" smtClean="0">
                <a:solidFill>
                  <a:srgbClr val="92D050"/>
                </a:solidFill>
              </a:rPr>
              <a:t>understanding of sound </a:t>
            </a:r>
            <a:r>
              <a:rPr lang="en-US" dirty="0" smtClean="0"/>
              <a:t>in his/her language. </a:t>
            </a:r>
          </a:p>
          <a:p>
            <a:r>
              <a:rPr lang="en-US" dirty="0" smtClean="0"/>
              <a:t>The Phonological Awareness assessments are </a:t>
            </a:r>
            <a:r>
              <a:rPr lang="en-US" b="1" dirty="0" smtClean="0">
                <a:solidFill>
                  <a:srgbClr val="92D050"/>
                </a:solidFill>
              </a:rPr>
              <a:t>not timed assessments</a:t>
            </a:r>
            <a:r>
              <a:rPr lang="en-US" dirty="0" smtClean="0"/>
              <a:t>.</a:t>
            </a:r>
            <a:endParaRPr lang="en-US" dirty="0" smtClean="0">
              <a:solidFill>
                <a:srgbClr val="92D050"/>
              </a:solidFill>
            </a:endParaRPr>
          </a:p>
          <a:p>
            <a:r>
              <a:rPr lang="en-US" dirty="0" smtClean="0"/>
              <a:t>The child </a:t>
            </a:r>
            <a:r>
              <a:rPr lang="en-US" b="1" dirty="0" smtClean="0">
                <a:solidFill>
                  <a:srgbClr val="92D050"/>
                </a:solidFill>
              </a:rPr>
              <a:t>does not </a:t>
            </a:r>
            <a:r>
              <a:rPr lang="en-US" dirty="0" smtClean="0"/>
              <a:t>look at the screen. This is an auditory assessment.</a:t>
            </a:r>
          </a:p>
          <a:p>
            <a:r>
              <a:rPr lang="en-US" dirty="0" smtClean="0"/>
              <a:t>Note: It’s very important when scoring that the teacher be aware of what the correct answer from the child is.  Sometimes the correct answer will be </a:t>
            </a:r>
            <a:r>
              <a:rPr lang="en-US" b="1" dirty="0" smtClean="0">
                <a:solidFill>
                  <a:srgbClr val="92D050"/>
                </a:solidFill>
              </a:rPr>
              <a:t>“no” </a:t>
            </a:r>
            <a:r>
              <a:rPr lang="en-US" dirty="0" smtClean="0"/>
              <a:t>and sometimes the correct answer will be </a:t>
            </a:r>
            <a:r>
              <a:rPr lang="en-US" b="1" dirty="0" smtClean="0">
                <a:solidFill>
                  <a:srgbClr val="92D050"/>
                </a:solidFill>
              </a:rPr>
              <a:t>“yes”.</a:t>
            </a:r>
            <a:endParaRPr lang="en-US" b="1" dirty="0">
              <a:solidFill>
                <a:srgbClr val="92D050"/>
              </a:solidFill>
            </a:endParaRPr>
          </a:p>
        </p:txBody>
      </p:sp>
    </p:spTree>
    <p:extLst>
      <p:ext uri="{BB962C8B-B14F-4D97-AF65-F5344CB8AC3E}">
        <p14:creationId xmlns:p14="http://schemas.microsoft.com/office/powerpoint/2010/main" val="41437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534400" cy="1143000"/>
          </a:xfrm>
        </p:spPr>
        <p:txBody>
          <a:bodyPr>
            <a:normAutofit fontScale="90000"/>
          </a:bodyPr>
          <a:lstStyle/>
          <a:p>
            <a:pPr algn="l"/>
            <a:r>
              <a:rPr lang="en-US" dirty="0" smtClean="0"/>
              <a:t>Why CIRCLE Progress Monitoring? </a:t>
            </a:r>
            <a:endParaRPr lang="en-US" dirty="0"/>
          </a:p>
        </p:txBody>
      </p:sp>
      <p:sp>
        <p:nvSpPr>
          <p:cNvPr id="3" name="Content Placeholder 2"/>
          <p:cNvSpPr>
            <a:spLocks noGrp="1"/>
          </p:cNvSpPr>
          <p:nvPr>
            <p:ph idx="1"/>
          </p:nvPr>
        </p:nvSpPr>
        <p:spPr>
          <a:xfrm>
            <a:off x="628650" y="1729369"/>
            <a:ext cx="7886700" cy="4351338"/>
          </a:xfrm>
        </p:spPr>
        <p:txBody>
          <a:bodyPr>
            <a:normAutofit fontScale="92500" lnSpcReduction="20000"/>
          </a:bodyPr>
          <a:lstStyle/>
          <a:p>
            <a:r>
              <a:rPr lang="en-US" dirty="0" smtClean="0"/>
              <a:t>Well-established reliability and validity when used with 3 and 4 year olds (relates to other tests and predicts child outcomes).</a:t>
            </a:r>
          </a:p>
          <a:p>
            <a:endParaRPr lang="en-US" dirty="0" smtClean="0"/>
          </a:p>
          <a:p>
            <a:r>
              <a:rPr lang="en-US" dirty="0" smtClean="0"/>
              <a:t>Designed to be administered quickly and yield immediate feedback and suggestions for teachers. </a:t>
            </a:r>
          </a:p>
          <a:p>
            <a:endParaRPr lang="en-US" dirty="0" smtClean="0"/>
          </a:p>
          <a:p>
            <a:r>
              <a:rPr lang="en-US" dirty="0" smtClean="0"/>
              <a:t>Texas School Ready model research demonstrates that the CIRCLE Progress Monitoring System and the activity groupings/suggestions improved child outcomes.</a:t>
            </a:r>
          </a:p>
          <a:p>
            <a:endParaRPr lang="en-US" dirty="0" smtClean="0"/>
          </a:p>
        </p:txBody>
      </p:sp>
    </p:spTree>
    <p:extLst>
      <p:ext uri="{BB962C8B-B14F-4D97-AF65-F5344CB8AC3E}">
        <p14:creationId xmlns:p14="http://schemas.microsoft.com/office/powerpoint/2010/main" val="30584777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944562"/>
          </a:xfrm>
        </p:spPr>
        <p:txBody>
          <a:bodyPr>
            <a:normAutofit/>
          </a:bodyPr>
          <a:lstStyle/>
          <a:p>
            <a:pPr algn="ctr"/>
            <a:r>
              <a:rPr lang="en-US" dirty="0" smtClean="0"/>
              <a:t> </a:t>
            </a:r>
            <a:r>
              <a:rPr lang="en-US" sz="3600" dirty="0" smtClean="0"/>
              <a:t>Phonological Awareness Subtests</a:t>
            </a:r>
            <a:endParaRPr lang="en-US" sz="3600" dirty="0"/>
          </a:p>
        </p:txBody>
      </p:sp>
      <p:graphicFrame>
        <p:nvGraphicFramePr>
          <p:cNvPr id="4" name="Content Placeholder 3"/>
          <p:cNvGraphicFramePr>
            <a:graphicFrameLocks noGrp="1"/>
          </p:cNvGraphicFramePr>
          <p:nvPr>
            <p:ph idx="1"/>
            <p:extLst/>
          </p:nvPr>
        </p:nvGraphicFramePr>
        <p:xfrm>
          <a:off x="685800" y="1143000"/>
          <a:ext cx="7848600" cy="4689983"/>
        </p:xfrm>
        <a:graphic>
          <a:graphicData uri="http://schemas.openxmlformats.org/drawingml/2006/table">
            <a:tbl>
              <a:tblPr bandRow="1">
                <a:tableStyleId>{1FECB4D8-DB02-4DC6-A0A2-4F2EBAE1DC90}</a:tableStyleId>
              </a:tblPr>
              <a:tblGrid>
                <a:gridCol w="2286000">
                  <a:extLst>
                    <a:ext uri="{9D8B030D-6E8A-4147-A177-3AD203B41FA5}">
                      <a16:colId xmlns:a16="http://schemas.microsoft.com/office/drawing/2014/main" xmlns="" val="20000"/>
                    </a:ext>
                  </a:extLst>
                </a:gridCol>
                <a:gridCol w="5562600">
                  <a:extLst>
                    <a:ext uri="{9D8B030D-6E8A-4147-A177-3AD203B41FA5}">
                      <a16:colId xmlns:a16="http://schemas.microsoft.com/office/drawing/2014/main" xmlns="" val="20001"/>
                    </a:ext>
                  </a:extLst>
                </a:gridCol>
              </a:tblGrid>
              <a:tr h="450200">
                <a:tc>
                  <a:txBody>
                    <a:bodyPr/>
                    <a:lstStyle/>
                    <a:p>
                      <a:r>
                        <a:rPr lang="en-US" sz="1600" dirty="0" smtClean="0">
                          <a:latin typeface="Century Gothic" panose="020B0502020202020204" pitchFamily="34" charset="0"/>
                        </a:rPr>
                        <a:t>Receptive Rhyming </a:t>
                      </a:r>
                      <a:endParaRPr lang="en-US" sz="1600" b="1" dirty="0">
                        <a:latin typeface="Century Gothic" panose="020B0502020202020204" pitchFamily="34" charset="0"/>
                        <a:cs typeface="Century Gothic"/>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entury Gothic" panose="020B0502020202020204" pitchFamily="34" charset="0"/>
                        </a:rPr>
                        <a:t>Ability to distinguish if two words rhyme when spoken</a:t>
                      </a: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0"/>
                  </a:ext>
                </a:extLst>
              </a:tr>
              <a:tr h="643143">
                <a:tc>
                  <a:txBody>
                    <a:bodyPr/>
                    <a:lstStyle/>
                    <a:p>
                      <a:r>
                        <a:rPr lang="en-US" sz="1600" dirty="0" smtClean="0">
                          <a:latin typeface="Century Gothic" panose="020B0502020202020204" pitchFamily="34" charset="0"/>
                        </a:rPr>
                        <a:t>Syllabication</a:t>
                      </a:r>
                      <a:endParaRPr lang="en-US" sz="1600" b="1" dirty="0">
                        <a:latin typeface="Century Gothic" panose="020B0502020202020204" pitchFamily="34" charset="0"/>
                        <a:cs typeface="Century Gothic"/>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entury Gothic" panose="020B0502020202020204" pitchFamily="34" charset="0"/>
                        </a:rPr>
                        <a:t>Ability to separate a word into its parts</a:t>
                      </a: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1"/>
                  </a:ext>
                </a:extLst>
              </a:tr>
              <a:tr h="643143">
                <a:tc>
                  <a:txBody>
                    <a:bodyPr/>
                    <a:lstStyle/>
                    <a:p>
                      <a:r>
                        <a:rPr lang="en-US" sz="1600" dirty="0" smtClean="0">
                          <a:latin typeface="Century Gothic" panose="020B0502020202020204" pitchFamily="34" charset="0"/>
                        </a:rPr>
                        <a:t>Onset-Rime</a:t>
                      </a:r>
                      <a:endParaRPr lang="en-US" sz="1600" b="1" dirty="0">
                        <a:latin typeface="Century Gothic" panose="020B0502020202020204" pitchFamily="34" charset="0"/>
                        <a:cs typeface="Century Gothic"/>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entury Gothic" panose="020B0502020202020204" pitchFamily="34" charset="0"/>
                        </a:rPr>
                        <a:t>Ability to blend two parts of a word together when segmented between the beginning consonant(s) and the rest of the word</a:t>
                      </a: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2"/>
                  </a:ext>
                </a:extLst>
              </a:tr>
              <a:tr h="643143">
                <a:tc>
                  <a:txBody>
                    <a:bodyPr/>
                    <a:lstStyle/>
                    <a:p>
                      <a:r>
                        <a:rPr lang="en-US" sz="1600" dirty="0" smtClean="0">
                          <a:latin typeface="Century Gothic" panose="020B0502020202020204" pitchFamily="34" charset="0"/>
                        </a:rPr>
                        <a:t>Alliteration</a:t>
                      </a:r>
                      <a:endParaRPr lang="en-US" sz="1600" b="1" dirty="0">
                        <a:latin typeface="Century Gothic" panose="020B0502020202020204" pitchFamily="34" charset="0"/>
                        <a:cs typeface="Century Gothic"/>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entury Gothic" panose="020B0502020202020204" pitchFamily="34" charset="0"/>
                        </a:rPr>
                        <a:t>Ability to distinguish two or more words that have the same sound(s) at the beginning of the words</a:t>
                      </a: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3"/>
                  </a:ext>
                </a:extLst>
              </a:tr>
              <a:tr h="393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Century Gothic" panose="020B0502020202020204" pitchFamily="34" charset="0"/>
                        </a:rPr>
                        <a:t>Optional subtasks</a:t>
                      </a:r>
                      <a:r>
                        <a:rPr lang="en-US" sz="1600" b="1" baseline="0" dirty="0" smtClean="0">
                          <a:latin typeface="Century Gothic" panose="020B0502020202020204" pitchFamily="34" charset="0"/>
                        </a:rPr>
                        <a:t> </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4"/>
                  </a:ext>
                </a:extLst>
              </a:tr>
              <a:tr h="450200">
                <a:tc>
                  <a:txBody>
                    <a:bodyPr/>
                    <a:lstStyle/>
                    <a:p>
                      <a:r>
                        <a:rPr lang="en-US" sz="1600" dirty="0" smtClean="0">
                          <a:latin typeface="Century Gothic" panose="020B0502020202020204" pitchFamily="34" charset="0"/>
                        </a:rPr>
                        <a:t>Expressive Rhyming </a:t>
                      </a:r>
                      <a:endParaRPr lang="en-US" sz="1600" b="1" dirty="0">
                        <a:latin typeface="Century Gothic" panose="020B0502020202020204" pitchFamily="34" charset="0"/>
                        <a:cs typeface="Century Gothic"/>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entury Gothic" panose="020B0502020202020204" pitchFamily="34" charset="0"/>
                        </a:rPr>
                        <a:t>Ability to independently give a word that rhymes with the word given</a:t>
                      </a: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5"/>
                  </a:ext>
                </a:extLst>
              </a:tr>
              <a:tr h="450200">
                <a:tc>
                  <a:txBody>
                    <a:bodyPr/>
                    <a:lstStyle/>
                    <a:p>
                      <a:r>
                        <a:rPr lang="en-US" sz="1600" dirty="0" smtClean="0">
                          <a:latin typeface="Century Gothic" panose="020B0502020202020204" pitchFamily="34" charset="0"/>
                        </a:rPr>
                        <a:t>Listening</a:t>
                      </a:r>
                      <a:endParaRPr lang="en-US" sz="1600" b="1" dirty="0">
                        <a:latin typeface="Century Gothic" panose="020B0502020202020204" pitchFamily="34" charset="0"/>
                        <a:cs typeface="Century Gothic"/>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entury Gothic" panose="020B0502020202020204" pitchFamily="34" charset="0"/>
                        </a:rPr>
                        <a:t>Ability to screen out other noises and selectively focus attention on a specific sound</a:t>
                      </a: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6"/>
                  </a:ext>
                </a:extLst>
              </a:tr>
              <a:tr h="450200">
                <a:tc>
                  <a:txBody>
                    <a:bodyPr/>
                    <a:lstStyle/>
                    <a:p>
                      <a:r>
                        <a:rPr lang="en-US" sz="1600" dirty="0" smtClean="0">
                          <a:latin typeface="Century Gothic" panose="020B0502020202020204" pitchFamily="34" charset="0"/>
                        </a:rPr>
                        <a:t>Words in a Sentence</a:t>
                      </a:r>
                      <a:endParaRPr lang="en-US" sz="1600" b="1" dirty="0">
                        <a:latin typeface="Century Gothic" panose="020B0502020202020204" pitchFamily="34" charset="0"/>
                        <a:cs typeface="Century Gothic"/>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entury Gothic" panose="020B0502020202020204" pitchFamily="34" charset="0"/>
                        </a:rPr>
                        <a:t>Ability to move counters to show how many words are in a sentence</a:t>
                      </a:r>
                      <a:endParaRPr lang="en-US" sz="1600" i="0" dirty="0" smtClean="0">
                        <a:latin typeface="Century Gothic" panose="020B0502020202020204" pitchFamily="34" charset="0"/>
                        <a:cs typeface="Century Gothic"/>
                      </a:endParaRPr>
                    </a:p>
                  </a:txBody>
                  <a:tcPr anchor="ct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6730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12" y="46037"/>
            <a:ext cx="7886700" cy="1325563"/>
          </a:xfrm>
        </p:spPr>
        <p:txBody>
          <a:bodyPr/>
          <a:lstStyle/>
          <a:p>
            <a:pPr algn="ctr"/>
            <a:r>
              <a:rPr lang="en-US" dirty="0" smtClean="0"/>
              <a:t>Sample Item</a:t>
            </a:r>
            <a:endParaRPr lang="en-US" dirty="0"/>
          </a:p>
        </p:txBody>
      </p:sp>
      <p:sp>
        <p:nvSpPr>
          <p:cNvPr id="4" name="Content Placeholder 3"/>
          <p:cNvSpPr>
            <a:spLocks noGrp="1"/>
          </p:cNvSpPr>
          <p:nvPr>
            <p:ph idx="1"/>
          </p:nvPr>
        </p:nvSpPr>
        <p:spPr>
          <a:xfrm>
            <a:off x="5638800" y="1163782"/>
            <a:ext cx="3200400" cy="4124181"/>
          </a:xfrm>
        </p:spPr>
        <p:txBody>
          <a:bodyPr>
            <a:normAutofit/>
          </a:bodyPr>
          <a:lstStyle/>
          <a:p>
            <a:pPr marL="0" indent="0">
              <a:buNone/>
            </a:pPr>
            <a:r>
              <a:rPr lang="en-US" sz="1800" b="1" dirty="0">
                <a:solidFill>
                  <a:srgbClr val="92D050"/>
                </a:solidFill>
              </a:rPr>
              <a:t>The teacher prompts are given on the screen and will guide the teacher through the assessment. </a:t>
            </a:r>
          </a:p>
          <a:p>
            <a:pPr marL="0" indent="0">
              <a:buNone/>
            </a:pPr>
            <a:endParaRPr lang="en-US" sz="1800" dirty="0"/>
          </a:p>
        </p:txBody>
      </p:sp>
      <p:sp>
        <p:nvSpPr>
          <p:cNvPr id="6" name="TextBox 5"/>
          <p:cNvSpPr txBox="1"/>
          <p:nvPr/>
        </p:nvSpPr>
        <p:spPr>
          <a:xfrm>
            <a:off x="5620492" y="2333685"/>
            <a:ext cx="3237016" cy="4524315"/>
          </a:xfrm>
          <a:prstGeom prst="rect">
            <a:avLst/>
          </a:prstGeom>
          <a:noFill/>
        </p:spPr>
        <p:txBody>
          <a:bodyPr wrap="square" rtlCol="0">
            <a:spAutoFit/>
          </a:bodyPr>
          <a:lstStyle/>
          <a:p>
            <a:endParaRPr lang="en-US" dirty="0" smtClean="0">
              <a:latin typeface="Century Gothic" panose="020B0502020202020204" pitchFamily="34" charset="0"/>
            </a:endParaRPr>
          </a:p>
          <a:p>
            <a:r>
              <a:rPr lang="en-US" u="sng" dirty="0" smtClean="0">
                <a:latin typeface="Century Gothic" panose="020B0502020202020204" pitchFamily="34" charset="0"/>
              </a:rPr>
              <a:t>Scoring Responses:</a:t>
            </a:r>
          </a:p>
          <a:p>
            <a:pPr marL="285750" indent="-285750">
              <a:buFont typeface="Arial" panose="020B0604020202020204" pitchFamily="34" charset="0"/>
              <a:buChar char="•"/>
            </a:pPr>
            <a:r>
              <a:rPr lang="en-US" dirty="0" smtClean="0">
                <a:latin typeface="Century Gothic" panose="020B0502020202020204" pitchFamily="34" charset="0"/>
              </a:rPr>
              <a:t>Click </a:t>
            </a:r>
            <a:r>
              <a:rPr lang="en-US" b="1" dirty="0" smtClean="0">
                <a:solidFill>
                  <a:srgbClr val="00B0F0"/>
                </a:solidFill>
                <a:latin typeface="Century Gothic" panose="020B0502020202020204" pitchFamily="34" charset="0"/>
              </a:rPr>
              <a:t>blue</a:t>
            </a:r>
            <a:r>
              <a:rPr lang="en-US" dirty="0" smtClean="0">
                <a:latin typeface="Century Gothic" panose="020B0502020202020204" pitchFamily="34" charset="0"/>
              </a:rPr>
              <a:t> if the student gave the </a:t>
            </a:r>
            <a:r>
              <a:rPr lang="en-US" b="1" dirty="0" smtClean="0">
                <a:latin typeface="Century Gothic" panose="020B0502020202020204" pitchFamily="34" charset="0"/>
              </a:rPr>
              <a:t>incorrect</a:t>
            </a:r>
            <a:r>
              <a:rPr lang="en-US" dirty="0" smtClean="0">
                <a:latin typeface="Century Gothic" panose="020B0502020202020204" pitchFamily="34" charset="0"/>
              </a:rPr>
              <a:t> response.</a:t>
            </a:r>
          </a:p>
          <a:p>
            <a:endParaRPr lang="en-US" dirty="0" smtClean="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Click </a:t>
            </a:r>
            <a:r>
              <a:rPr lang="en-US" b="1" dirty="0" smtClean="0">
                <a:solidFill>
                  <a:srgbClr val="B93ECE"/>
                </a:solidFill>
                <a:latin typeface="Century Gothic" panose="020B0502020202020204" pitchFamily="34" charset="0"/>
              </a:rPr>
              <a:t>purple</a:t>
            </a:r>
            <a:r>
              <a:rPr lang="en-US" dirty="0" smtClean="0">
                <a:latin typeface="Century Gothic" panose="020B0502020202020204" pitchFamily="34" charset="0"/>
              </a:rPr>
              <a:t> if the student gave the </a:t>
            </a:r>
            <a:r>
              <a:rPr lang="en-US" b="1" dirty="0" smtClean="0">
                <a:latin typeface="Century Gothic" panose="020B0502020202020204" pitchFamily="34" charset="0"/>
              </a:rPr>
              <a:t>correct </a:t>
            </a:r>
            <a:r>
              <a:rPr lang="en-US" dirty="0" smtClean="0">
                <a:latin typeface="Century Gothic" panose="020B0502020202020204" pitchFamily="34" charset="0"/>
              </a:rPr>
              <a:t>response.</a:t>
            </a:r>
          </a:p>
          <a:p>
            <a:r>
              <a:rPr lang="en-US" dirty="0">
                <a:latin typeface="Century Gothic" panose="020B0502020202020204" pitchFamily="34" charset="0"/>
              </a:rPr>
              <a:t> </a:t>
            </a:r>
            <a:r>
              <a:rPr lang="en-US" dirty="0" smtClean="0">
                <a:latin typeface="Century Gothic" panose="020B0502020202020204" pitchFamily="34" charset="0"/>
              </a:rPr>
              <a:t>               or</a:t>
            </a:r>
          </a:p>
          <a:p>
            <a:pPr marL="285750" indent="-285750">
              <a:buFont typeface="Arial" panose="020B0604020202020204" pitchFamily="34" charset="0"/>
              <a:buChar char="•"/>
            </a:pPr>
            <a:r>
              <a:rPr lang="en-US" dirty="0" smtClean="0">
                <a:latin typeface="Century Gothic" panose="020B0502020202020204" pitchFamily="34" charset="0"/>
              </a:rPr>
              <a:t>Left arrow for incorrect and right arrow for correct (right)</a:t>
            </a:r>
          </a:p>
          <a:p>
            <a:pPr marL="285750" indent="-285750">
              <a:buFont typeface="Arial" panose="020B0604020202020204" pitchFamily="34" charset="0"/>
              <a:buChar char="•"/>
            </a:pPr>
            <a:endParaRPr lang="en-US" dirty="0">
              <a:latin typeface="Century Gothic" panose="020B0502020202020204" pitchFamily="34" charset="0"/>
            </a:endParaRPr>
          </a:p>
          <a:p>
            <a:endParaRPr lang="en-US" dirty="0" smtClean="0">
              <a:latin typeface="Century Gothic" panose="020B0502020202020204" pitchFamily="34" charset="0"/>
            </a:endParaRPr>
          </a:p>
          <a:p>
            <a:endParaRPr lang="en-US" dirty="0">
              <a:latin typeface="Century Gothic" panose="020B050202020202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980" y="1733995"/>
            <a:ext cx="5008272" cy="355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91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Results Screen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6825" y="1825625"/>
            <a:ext cx="5868376" cy="4085417"/>
          </a:xfrm>
        </p:spPr>
      </p:pic>
    </p:spTree>
    <p:extLst>
      <p:ext uri="{BB962C8B-B14F-4D97-AF65-F5344CB8AC3E}">
        <p14:creationId xmlns:p14="http://schemas.microsoft.com/office/powerpoint/2010/main" val="22231416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pPr algn="ctr"/>
            <a:r>
              <a:rPr lang="en-US" dirty="0"/>
              <a:t>Phonological Awareness </a:t>
            </a:r>
            <a:r>
              <a:rPr lang="en-US" dirty="0" smtClean="0"/>
              <a:t>Administration Videos</a:t>
            </a:r>
            <a:endParaRPr lang="en-US" dirty="0"/>
          </a:p>
        </p:txBody>
      </p:sp>
      <p:sp>
        <p:nvSpPr>
          <p:cNvPr id="3" name="Content Placeholder 2"/>
          <p:cNvSpPr>
            <a:spLocks noGrp="1"/>
          </p:cNvSpPr>
          <p:nvPr>
            <p:ph idx="1"/>
          </p:nvPr>
        </p:nvSpPr>
        <p:spPr>
          <a:xfrm>
            <a:off x="152400" y="1447800"/>
            <a:ext cx="8839200" cy="4572000"/>
          </a:xfrm>
        </p:spPr>
        <p:txBody>
          <a:bodyPr>
            <a:normAutofit fontScale="25000" lnSpcReduction="20000"/>
          </a:bodyPr>
          <a:lstStyle/>
          <a:p>
            <a:endParaRPr lang="en-US" sz="2800" dirty="0" smtClean="0"/>
          </a:p>
          <a:p>
            <a:pPr marL="0" indent="0" algn="ctr">
              <a:buNone/>
            </a:pPr>
            <a:r>
              <a:rPr lang="en-US" sz="8000" dirty="0" smtClean="0"/>
              <a:t>Click the links to view administration videos for the </a:t>
            </a:r>
            <a:r>
              <a:rPr lang="en-US" sz="8000" dirty="0"/>
              <a:t>following assessments for Phonological Awareness. </a:t>
            </a:r>
            <a:r>
              <a:rPr lang="en-US" sz="8000" dirty="0" smtClean="0"/>
              <a:t>After the each video</a:t>
            </a:r>
            <a:r>
              <a:rPr lang="en-US" sz="8000" dirty="0"/>
              <a:t>, log into the assessment and </a:t>
            </a:r>
            <a:r>
              <a:rPr lang="en-US" sz="8000" dirty="0" smtClean="0"/>
              <a:t>practice each component.</a:t>
            </a:r>
            <a:endParaRPr lang="en-US" sz="8000" dirty="0"/>
          </a:p>
          <a:p>
            <a:pPr marL="0" lvl="0" indent="0">
              <a:spcBef>
                <a:spcPts val="0"/>
              </a:spcBef>
              <a:buNone/>
            </a:pPr>
            <a:endParaRPr lang="en-US" sz="7200" b="1" dirty="0" smtClean="0">
              <a:solidFill>
                <a:prstClr val="black"/>
              </a:solidFill>
            </a:endParaRPr>
          </a:p>
          <a:p>
            <a:pPr marL="0" lvl="0" indent="0" algn="ctr">
              <a:spcBef>
                <a:spcPts val="0"/>
              </a:spcBef>
              <a:buNone/>
            </a:pPr>
            <a:r>
              <a:rPr lang="en-US" sz="7200" b="1" dirty="0" smtClean="0">
                <a:solidFill>
                  <a:prstClr val="black"/>
                </a:solidFill>
              </a:rPr>
              <a:t>Listening</a:t>
            </a:r>
            <a:endParaRPr lang="en-US" sz="7200" b="1" dirty="0">
              <a:solidFill>
                <a:prstClr val="black"/>
              </a:solidFill>
            </a:endParaRPr>
          </a:p>
          <a:p>
            <a:pPr marL="0" lvl="0" indent="0" algn="ctr">
              <a:spcBef>
                <a:spcPts val="0"/>
              </a:spcBef>
              <a:buNone/>
            </a:pPr>
            <a:r>
              <a:rPr lang="en-US" sz="7200" u="sng" dirty="0">
                <a:solidFill>
                  <a:prstClr val="black"/>
                </a:solidFill>
                <a:hlinkClick r:id="rId3"/>
              </a:rPr>
              <a:t>https://</a:t>
            </a:r>
            <a:r>
              <a:rPr lang="en-US" sz="7200" u="sng" dirty="0" smtClean="0">
                <a:solidFill>
                  <a:prstClr val="black"/>
                </a:solidFill>
                <a:hlinkClick r:id="rId3"/>
              </a:rPr>
              <a:t>content.jwplatform.com/previews/dRxFzChk-3dQYJPp5</a:t>
            </a:r>
            <a:r>
              <a:rPr lang="en-US" sz="7200" u="sng" dirty="0" smtClean="0">
                <a:solidFill>
                  <a:prstClr val="black"/>
                </a:solidFill>
              </a:rPr>
              <a:t> </a:t>
            </a:r>
            <a:endParaRPr lang="en-US" sz="7200" b="1" dirty="0" smtClean="0">
              <a:solidFill>
                <a:prstClr val="black"/>
              </a:solidFill>
            </a:endParaRPr>
          </a:p>
          <a:p>
            <a:pPr marL="0" lvl="0" indent="0" algn="ctr">
              <a:spcBef>
                <a:spcPts val="0"/>
              </a:spcBef>
              <a:buNone/>
            </a:pPr>
            <a:endParaRPr lang="en-US" sz="7200" b="1" dirty="0" smtClean="0">
              <a:solidFill>
                <a:prstClr val="black"/>
              </a:solidFill>
            </a:endParaRPr>
          </a:p>
          <a:p>
            <a:pPr marL="0" lvl="0" indent="0" algn="ctr">
              <a:spcBef>
                <a:spcPts val="0"/>
              </a:spcBef>
              <a:buNone/>
            </a:pPr>
            <a:r>
              <a:rPr lang="en-US" sz="7200" b="1" dirty="0" smtClean="0">
                <a:solidFill>
                  <a:prstClr val="black"/>
                </a:solidFill>
              </a:rPr>
              <a:t> </a:t>
            </a:r>
            <a:endParaRPr lang="en-US" sz="7200" b="1" dirty="0">
              <a:solidFill>
                <a:prstClr val="black"/>
              </a:solidFill>
            </a:endParaRPr>
          </a:p>
          <a:p>
            <a:pPr marL="0" lvl="0" indent="0" algn="ctr">
              <a:spcBef>
                <a:spcPts val="0"/>
              </a:spcBef>
              <a:buNone/>
            </a:pPr>
            <a:r>
              <a:rPr lang="en-US" sz="7200" b="1" dirty="0" smtClean="0">
                <a:solidFill>
                  <a:prstClr val="black"/>
                </a:solidFill>
              </a:rPr>
              <a:t>Rhyming </a:t>
            </a:r>
            <a:r>
              <a:rPr lang="en-US" sz="7200" b="1" dirty="0">
                <a:solidFill>
                  <a:prstClr val="black"/>
                </a:solidFill>
              </a:rPr>
              <a:t>I</a:t>
            </a:r>
          </a:p>
          <a:p>
            <a:pPr marL="0" lvl="0" indent="0" algn="ctr">
              <a:spcBef>
                <a:spcPts val="0"/>
              </a:spcBef>
              <a:buNone/>
            </a:pPr>
            <a:r>
              <a:rPr lang="en-US" sz="7200" u="sng" dirty="0">
                <a:solidFill>
                  <a:prstClr val="black"/>
                </a:solidFill>
                <a:hlinkClick r:id="rId4"/>
              </a:rPr>
              <a:t>https://</a:t>
            </a:r>
            <a:r>
              <a:rPr lang="en-US" sz="7200" u="sng" dirty="0" smtClean="0">
                <a:solidFill>
                  <a:prstClr val="black"/>
                </a:solidFill>
                <a:hlinkClick r:id="rId4"/>
              </a:rPr>
              <a:t>content.jwplatform.com/previews/hsuieDMm-3dQYJPp5</a:t>
            </a:r>
            <a:r>
              <a:rPr lang="en-US" sz="7200" u="sng" dirty="0" smtClean="0">
                <a:solidFill>
                  <a:prstClr val="black"/>
                </a:solidFill>
              </a:rPr>
              <a:t> </a:t>
            </a:r>
            <a:endParaRPr lang="en-US" sz="7200" dirty="0" smtClean="0">
              <a:solidFill>
                <a:prstClr val="black"/>
              </a:solidFill>
            </a:endParaRPr>
          </a:p>
          <a:p>
            <a:pPr marL="0" lvl="0" indent="0" algn="ctr">
              <a:spcBef>
                <a:spcPts val="0"/>
              </a:spcBef>
              <a:buNone/>
            </a:pPr>
            <a:endParaRPr lang="en-US" sz="7200" dirty="0" smtClean="0">
              <a:solidFill>
                <a:prstClr val="black"/>
              </a:solidFill>
            </a:endParaRPr>
          </a:p>
          <a:p>
            <a:pPr marL="0" lvl="0" indent="0" algn="ctr">
              <a:spcBef>
                <a:spcPts val="0"/>
              </a:spcBef>
              <a:buNone/>
            </a:pPr>
            <a:r>
              <a:rPr lang="en-US" sz="7200" dirty="0">
                <a:solidFill>
                  <a:prstClr val="black"/>
                </a:solidFill>
              </a:rPr>
              <a:t> </a:t>
            </a:r>
          </a:p>
          <a:p>
            <a:pPr marL="0" lvl="0" indent="0" algn="ctr">
              <a:spcBef>
                <a:spcPts val="0"/>
              </a:spcBef>
              <a:buNone/>
            </a:pPr>
            <a:r>
              <a:rPr lang="en-US" sz="7200" b="1" dirty="0">
                <a:solidFill>
                  <a:prstClr val="black"/>
                </a:solidFill>
              </a:rPr>
              <a:t>Rhyming II</a:t>
            </a:r>
          </a:p>
          <a:p>
            <a:pPr marL="0" lvl="0" indent="0" algn="ctr">
              <a:spcBef>
                <a:spcPts val="0"/>
              </a:spcBef>
              <a:buNone/>
            </a:pPr>
            <a:r>
              <a:rPr lang="en-US" sz="7200" u="sng" dirty="0">
                <a:solidFill>
                  <a:prstClr val="black"/>
                </a:solidFill>
                <a:hlinkClick r:id="rId5"/>
              </a:rPr>
              <a:t>https://</a:t>
            </a:r>
            <a:r>
              <a:rPr lang="en-US" sz="7200" u="sng" dirty="0" smtClean="0">
                <a:solidFill>
                  <a:prstClr val="black"/>
                </a:solidFill>
                <a:hlinkClick r:id="rId5"/>
              </a:rPr>
              <a:t>content.jwplatform.com/previews/Qr4pjxgp-3dQYJPp5</a:t>
            </a:r>
            <a:endParaRPr lang="en-US" sz="7200" u="sng" dirty="0">
              <a:solidFill>
                <a:prstClr val="black"/>
              </a:solidFill>
            </a:endParaRPr>
          </a:p>
          <a:p>
            <a:pPr marL="0" indent="0">
              <a:buNone/>
            </a:pPr>
            <a:endParaRPr lang="en-US" sz="7200" u="sng" dirty="0">
              <a:solidFill>
                <a:prstClr val="black"/>
              </a:solidFill>
            </a:endParaRPr>
          </a:p>
          <a:p>
            <a:endParaRPr lang="en-US" sz="6000" dirty="0"/>
          </a:p>
          <a:p>
            <a:pPr marL="0" indent="0">
              <a:buNone/>
            </a:pPr>
            <a:r>
              <a:rPr lang="en-US" sz="6000" i="1" dirty="0"/>
              <a:t>Note: Participants may discuss afterwards if on an </a:t>
            </a:r>
            <a:r>
              <a:rPr lang="en-US" sz="6000" i="1" dirty="0" smtClean="0"/>
              <a:t>online </a:t>
            </a:r>
            <a:r>
              <a:rPr lang="en-US" sz="6000" i="1" dirty="0"/>
              <a:t>discussion</a:t>
            </a:r>
            <a:r>
              <a:rPr lang="en-US" sz="6000" dirty="0"/>
              <a:t>. </a:t>
            </a:r>
          </a:p>
        </p:txBody>
      </p:sp>
    </p:spTree>
    <p:extLst>
      <p:ext uri="{BB962C8B-B14F-4D97-AF65-F5344CB8AC3E}">
        <p14:creationId xmlns:p14="http://schemas.microsoft.com/office/powerpoint/2010/main" val="18469352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056"/>
            <a:ext cx="8229600" cy="1143000"/>
          </a:xfrm>
        </p:spPr>
        <p:txBody>
          <a:bodyPr>
            <a:normAutofit fontScale="90000"/>
          </a:bodyPr>
          <a:lstStyle/>
          <a:p>
            <a:pPr algn="ctr"/>
            <a:r>
              <a:rPr lang="en-US" dirty="0"/>
              <a:t>Phonological Awareness </a:t>
            </a:r>
            <a:r>
              <a:rPr lang="en-US" dirty="0" smtClean="0"/>
              <a:t>Administration Videos</a:t>
            </a:r>
            <a:endParaRPr lang="en-US" dirty="0"/>
          </a:p>
        </p:txBody>
      </p:sp>
      <p:sp>
        <p:nvSpPr>
          <p:cNvPr id="3" name="Content Placeholder 2"/>
          <p:cNvSpPr>
            <a:spLocks noGrp="1"/>
          </p:cNvSpPr>
          <p:nvPr>
            <p:ph idx="1"/>
          </p:nvPr>
        </p:nvSpPr>
        <p:spPr>
          <a:xfrm>
            <a:off x="152400" y="1524000"/>
            <a:ext cx="8839200" cy="4495800"/>
          </a:xfrm>
        </p:spPr>
        <p:txBody>
          <a:bodyPr>
            <a:normAutofit fontScale="25000" lnSpcReduction="20000"/>
          </a:bodyPr>
          <a:lstStyle/>
          <a:p>
            <a:endParaRPr lang="en-US" sz="2800" dirty="0" smtClean="0"/>
          </a:p>
          <a:p>
            <a:pPr marL="0" indent="0" algn="ctr">
              <a:buNone/>
            </a:pPr>
            <a:r>
              <a:rPr lang="en-US" sz="8000" dirty="0"/>
              <a:t>Click the links to view administration videos for the following assessments for Phonological Awareness. After the each video, log into the assessment and practice each component.</a:t>
            </a:r>
          </a:p>
          <a:p>
            <a:pPr marL="0" lvl="0" indent="0">
              <a:spcBef>
                <a:spcPts val="0"/>
              </a:spcBef>
              <a:buNone/>
            </a:pPr>
            <a:endParaRPr lang="en-US" sz="7200" b="1" dirty="0" smtClean="0">
              <a:solidFill>
                <a:prstClr val="black"/>
              </a:solidFill>
            </a:endParaRPr>
          </a:p>
          <a:p>
            <a:pPr marL="0" lvl="0" indent="0" algn="ctr">
              <a:spcBef>
                <a:spcPts val="0"/>
              </a:spcBef>
              <a:buNone/>
            </a:pPr>
            <a:r>
              <a:rPr lang="en-US" sz="7200" dirty="0">
                <a:solidFill>
                  <a:prstClr val="black"/>
                </a:solidFill>
              </a:rPr>
              <a:t> </a:t>
            </a:r>
          </a:p>
          <a:p>
            <a:pPr marL="0" lvl="0" indent="0" algn="ctr">
              <a:spcBef>
                <a:spcPts val="0"/>
              </a:spcBef>
              <a:buNone/>
            </a:pPr>
            <a:r>
              <a:rPr lang="en-US" sz="7200" dirty="0">
                <a:solidFill>
                  <a:prstClr val="black"/>
                </a:solidFill>
              </a:rPr>
              <a:t> </a:t>
            </a:r>
            <a:r>
              <a:rPr lang="en-US" sz="7200" b="1" dirty="0" smtClean="0">
                <a:solidFill>
                  <a:prstClr val="black"/>
                </a:solidFill>
              </a:rPr>
              <a:t>Alliteration</a:t>
            </a:r>
            <a:endParaRPr lang="en-US" sz="7200" b="1" dirty="0">
              <a:solidFill>
                <a:prstClr val="black"/>
              </a:solidFill>
            </a:endParaRPr>
          </a:p>
          <a:p>
            <a:pPr marL="0" lvl="0" indent="0" algn="ctr">
              <a:spcBef>
                <a:spcPts val="0"/>
              </a:spcBef>
              <a:buNone/>
            </a:pPr>
            <a:r>
              <a:rPr lang="en-US" sz="7200" u="sng" dirty="0">
                <a:solidFill>
                  <a:prstClr val="black"/>
                </a:solidFill>
                <a:hlinkClick r:id="rId3"/>
              </a:rPr>
              <a:t>https://</a:t>
            </a:r>
            <a:r>
              <a:rPr lang="en-US" sz="7200" u="sng" dirty="0" smtClean="0">
                <a:solidFill>
                  <a:prstClr val="black"/>
                </a:solidFill>
                <a:hlinkClick r:id="rId3"/>
              </a:rPr>
              <a:t>content.jwplatform.com/previews/qFSqfQ5E-3dQYJPp5</a:t>
            </a:r>
            <a:r>
              <a:rPr lang="en-US" sz="7200" u="sng" dirty="0" smtClean="0">
                <a:solidFill>
                  <a:prstClr val="black"/>
                </a:solidFill>
              </a:rPr>
              <a:t> </a:t>
            </a:r>
            <a:r>
              <a:rPr lang="en-US" sz="7200" dirty="0">
                <a:solidFill>
                  <a:prstClr val="black"/>
                </a:solidFill>
              </a:rPr>
              <a:t> </a:t>
            </a:r>
            <a:endParaRPr lang="en-US" sz="7200" dirty="0" smtClean="0">
              <a:solidFill>
                <a:prstClr val="black"/>
              </a:solidFill>
            </a:endParaRPr>
          </a:p>
          <a:p>
            <a:pPr marL="0" lvl="0" indent="0" algn="ctr">
              <a:spcBef>
                <a:spcPts val="0"/>
              </a:spcBef>
              <a:buNone/>
            </a:pPr>
            <a:endParaRPr lang="en-US" sz="7200" dirty="0" smtClean="0">
              <a:solidFill>
                <a:prstClr val="black"/>
              </a:solidFill>
            </a:endParaRPr>
          </a:p>
          <a:p>
            <a:pPr marL="0" lvl="0" indent="0" algn="ctr">
              <a:spcBef>
                <a:spcPts val="0"/>
              </a:spcBef>
              <a:buNone/>
            </a:pPr>
            <a:endParaRPr lang="en-US" sz="7200" dirty="0">
              <a:solidFill>
                <a:prstClr val="black"/>
              </a:solidFill>
            </a:endParaRPr>
          </a:p>
          <a:p>
            <a:pPr marL="0" lvl="0" indent="0" algn="ctr">
              <a:spcBef>
                <a:spcPts val="0"/>
              </a:spcBef>
              <a:buNone/>
            </a:pPr>
            <a:r>
              <a:rPr lang="en-US" sz="7200" b="1" dirty="0">
                <a:solidFill>
                  <a:prstClr val="black"/>
                </a:solidFill>
              </a:rPr>
              <a:t>Words in a Sentence</a:t>
            </a:r>
          </a:p>
          <a:p>
            <a:pPr marL="0" lvl="0" indent="0" algn="ctr">
              <a:spcBef>
                <a:spcPts val="0"/>
              </a:spcBef>
              <a:buNone/>
            </a:pPr>
            <a:r>
              <a:rPr lang="en-US" sz="7200" u="sng" dirty="0">
                <a:solidFill>
                  <a:prstClr val="black"/>
                </a:solidFill>
                <a:hlinkClick r:id="rId4"/>
              </a:rPr>
              <a:t>https://</a:t>
            </a:r>
            <a:r>
              <a:rPr lang="en-US" sz="7200" u="sng" dirty="0" smtClean="0">
                <a:solidFill>
                  <a:prstClr val="black"/>
                </a:solidFill>
                <a:hlinkClick r:id="rId4"/>
              </a:rPr>
              <a:t>content.jwplatform.com/previews/USb9ah9g-3dQYJPp5</a:t>
            </a:r>
            <a:r>
              <a:rPr lang="en-US" sz="7200" dirty="0">
                <a:solidFill>
                  <a:prstClr val="black"/>
                </a:solidFill>
              </a:rPr>
              <a:t>  </a:t>
            </a:r>
          </a:p>
          <a:p>
            <a:pPr marL="0" lvl="0" indent="0" algn="ctr">
              <a:spcBef>
                <a:spcPts val="0"/>
              </a:spcBef>
              <a:buNone/>
            </a:pPr>
            <a:r>
              <a:rPr lang="en-US" sz="7200" dirty="0">
                <a:solidFill>
                  <a:prstClr val="black"/>
                </a:solidFill>
              </a:rPr>
              <a:t> </a:t>
            </a:r>
            <a:endParaRPr lang="en-US" sz="7200" dirty="0" smtClean="0">
              <a:solidFill>
                <a:prstClr val="black"/>
              </a:solidFill>
            </a:endParaRPr>
          </a:p>
          <a:p>
            <a:pPr marL="0" lvl="0" indent="0" algn="ctr">
              <a:spcBef>
                <a:spcPts val="0"/>
              </a:spcBef>
              <a:buNone/>
            </a:pPr>
            <a:endParaRPr lang="en-US" sz="7200" dirty="0">
              <a:solidFill>
                <a:prstClr val="black"/>
              </a:solidFill>
            </a:endParaRPr>
          </a:p>
          <a:p>
            <a:pPr marL="0" lvl="0" indent="0" algn="ctr">
              <a:spcBef>
                <a:spcPts val="0"/>
              </a:spcBef>
              <a:buNone/>
            </a:pPr>
            <a:r>
              <a:rPr lang="en-US" sz="7200" b="1" dirty="0">
                <a:solidFill>
                  <a:prstClr val="black"/>
                </a:solidFill>
              </a:rPr>
              <a:t>Syllabication</a:t>
            </a:r>
          </a:p>
          <a:p>
            <a:pPr marL="0" lvl="0" indent="0" algn="ctr">
              <a:spcBef>
                <a:spcPts val="0"/>
              </a:spcBef>
              <a:buNone/>
            </a:pPr>
            <a:r>
              <a:rPr lang="en-US" sz="7200" u="sng" dirty="0">
                <a:solidFill>
                  <a:prstClr val="black"/>
                </a:solidFill>
                <a:hlinkClick r:id="rId5"/>
              </a:rPr>
              <a:t>https://</a:t>
            </a:r>
            <a:r>
              <a:rPr lang="en-US" sz="7200" u="sng" dirty="0" smtClean="0">
                <a:solidFill>
                  <a:prstClr val="black"/>
                </a:solidFill>
                <a:hlinkClick r:id="rId5"/>
              </a:rPr>
              <a:t>content.jwplatform.com/previews/WlEmDRTt-3dQYJPp5</a:t>
            </a:r>
            <a:r>
              <a:rPr lang="en-US" sz="7200" u="sng" dirty="0" smtClean="0">
                <a:solidFill>
                  <a:prstClr val="black"/>
                </a:solidFill>
              </a:rPr>
              <a:t> </a:t>
            </a:r>
            <a:endParaRPr lang="en-US" sz="7200" u="sng" dirty="0">
              <a:solidFill>
                <a:prstClr val="black"/>
              </a:solidFill>
            </a:endParaRPr>
          </a:p>
        </p:txBody>
      </p:sp>
    </p:spTree>
    <p:extLst>
      <p:ext uri="{BB962C8B-B14F-4D97-AF65-F5344CB8AC3E}">
        <p14:creationId xmlns:p14="http://schemas.microsoft.com/office/powerpoint/2010/main" val="518492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Phonological Awareness </a:t>
            </a:r>
            <a:br>
              <a:rPr lang="en-US" dirty="0" smtClean="0"/>
            </a:br>
            <a:r>
              <a:rPr lang="en-US" dirty="0" smtClean="0"/>
              <a:t>Group Practice </a:t>
            </a:r>
            <a:endParaRPr lang="en-US" dirty="0"/>
          </a:p>
        </p:txBody>
      </p:sp>
      <p:sp>
        <p:nvSpPr>
          <p:cNvPr id="3" name="Content Placeholder 2"/>
          <p:cNvSpPr>
            <a:spLocks noGrp="1"/>
          </p:cNvSpPr>
          <p:nvPr>
            <p:ph idx="1"/>
          </p:nvPr>
        </p:nvSpPr>
        <p:spPr/>
        <p:txBody>
          <a:bodyPr>
            <a:normAutofit/>
          </a:bodyPr>
          <a:lstStyle/>
          <a:p>
            <a:endParaRPr lang="en-US" sz="2800" dirty="0" smtClean="0"/>
          </a:p>
          <a:p>
            <a:r>
              <a:rPr lang="en-US" dirty="0" smtClean="0"/>
              <a:t>Log </a:t>
            </a:r>
            <a:r>
              <a:rPr lang="en-US" dirty="0"/>
              <a:t>into ASSESSMENT PRACTICE AREA and click on </a:t>
            </a:r>
            <a:r>
              <a:rPr lang="en-US" dirty="0" smtClean="0"/>
              <a:t>any of the Phonological Awareness assessments.</a:t>
            </a:r>
            <a:endParaRPr lang="en-US" dirty="0"/>
          </a:p>
          <a:p>
            <a:endParaRPr lang="en-US" sz="1600" dirty="0"/>
          </a:p>
          <a:p>
            <a:r>
              <a:rPr lang="en-US" dirty="0"/>
              <a:t>Practice </a:t>
            </a:r>
            <a:r>
              <a:rPr lang="en-US" dirty="0" smtClean="0"/>
              <a:t>each Phonological Awareness assessment </a:t>
            </a:r>
            <a:r>
              <a:rPr lang="en-US" dirty="0"/>
              <a:t>on your own</a:t>
            </a:r>
            <a:r>
              <a:rPr lang="en-US" dirty="0" smtClean="0"/>
              <a:t>.</a:t>
            </a:r>
            <a:endParaRPr lang="en-US" dirty="0"/>
          </a:p>
        </p:txBody>
      </p:sp>
    </p:spTree>
    <p:extLst>
      <p:ext uri="{BB962C8B-B14F-4D97-AF65-F5344CB8AC3E}">
        <p14:creationId xmlns:p14="http://schemas.microsoft.com/office/powerpoint/2010/main" val="11022031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7417"/>
            <a:ext cx="7886700" cy="1325563"/>
          </a:xfrm>
        </p:spPr>
        <p:txBody>
          <a:bodyPr/>
          <a:lstStyle/>
          <a:p>
            <a:pPr algn="ctr"/>
            <a:r>
              <a:rPr lang="en-US" dirty="0" smtClean="0"/>
              <a:t>Math Component</a:t>
            </a:r>
            <a:endParaRPr lang="en-US" dirty="0"/>
          </a:p>
        </p:txBody>
      </p:sp>
      <p:sp>
        <p:nvSpPr>
          <p:cNvPr id="18" name="Content Placeholder 2"/>
          <p:cNvSpPr>
            <a:spLocks noGrp="1"/>
          </p:cNvSpPr>
          <p:nvPr>
            <p:ph idx="1"/>
          </p:nvPr>
        </p:nvSpPr>
        <p:spPr/>
        <p:txBody>
          <a:bodyPr>
            <a:normAutofit/>
          </a:bodyPr>
          <a:lstStyle/>
          <a:p>
            <a:r>
              <a:rPr lang="en-US" dirty="0" smtClean="0"/>
              <a:t>The Math Screener is designed to diagnose </a:t>
            </a:r>
            <a:r>
              <a:rPr lang="en-US" b="1" dirty="0" smtClean="0">
                <a:solidFill>
                  <a:srgbClr val="92D050"/>
                </a:solidFill>
              </a:rPr>
              <a:t>strengths and weaknesses </a:t>
            </a:r>
            <a:r>
              <a:rPr lang="en-US" dirty="0" smtClean="0"/>
              <a:t>and to help focus instruction on specific areas of the child’s needs.</a:t>
            </a:r>
          </a:p>
          <a:p>
            <a:r>
              <a:rPr lang="en-US" dirty="0" smtClean="0"/>
              <a:t>This assessment is </a:t>
            </a:r>
            <a:r>
              <a:rPr lang="en-US" b="1" dirty="0" smtClean="0">
                <a:solidFill>
                  <a:srgbClr val="92D050"/>
                </a:solidFill>
              </a:rPr>
              <a:t>not a timed assessment</a:t>
            </a:r>
            <a:r>
              <a:rPr lang="en-US" dirty="0" smtClean="0"/>
              <a:t>.  The subtasks are linked for continuation.</a:t>
            </a:r>
          </a:p>
          <a:p>
            <a:r>
              <a:rPr lang="en-US" dirty="0" smtClean="0"/>
              <a:t>This assessment </a:t>
            </a:r>
            <a:r>
              <a:rPr lang="en-US" b="1" dirty="0" smtClean="0">
                <a:solidFill>
                  <a:srgbClr val="92D050"/>
                </a:solidFill>
              </a:rPr>
              <a:t>covers multiple tasks </a:t>
            </a:r>
            <a:r>
              <a:rPr lang="en-US" dirty="0" smtClean="0"/>
              <a:t>to assess a child’s understanding of math skills.</a:t>
            </a:r>
          </a:p>
          <a:p>
            <a:pPr lvl="1"/>
            <a:endParaRPr lang="en-US" dirty="0" smtClean="0"/>
          </a:p>
          <a:p>
            <a:pPr lvl="1"/>
            <a:endParaRPr lang="en-US" dirty="0" smtClean="0"/>
          </a:p>
        </p:txBody>
      </p:sp>
      <p:sp>
        <p:nvSpPr>
          <p:cNvPr id="4" name="Slide Number Placeholder 3"/>
          <p:cNvSpPr>
            <a:spLocks noGrp="1"/>
          </p:cNvSpPr>
          <p:nvPr>
            <p:ph type="sldNum" sz="quarter" idx="4294967295"/>
          </p:nvPr>
        </p:nvSpPr>
        <p:spPr>
          <a:xfrm>
            <a:off x="8005763" y="6356350"/>
            <a:ext cx="1138237" cy="365125"/>
          </a:xfrm>
          <a:prstGeom prst="rect">
            <a:avLst/>
          </a:prstGeom>
        </p:spPr>
        <p:txBody>
          <a:bodyPr/>
          <a:lstStyle/>
          <a:p>
            <a:fld id="{289E1528-776D-4DA7-A43C-1C1A4024DAA9}" type="slidenum">
              <a:rPr lang="en-US" smtClean="0">
                <a:solidFill>
                  <a:srgbClr val="FFFFFF">
                    <a:tint val="75000"/>
                  </a:srgbClr>
                </a:solidFill>
              </a:rPr>
              <a:pPr/>
              <a:t>56</a:t>
            </a:fld>
            <a:endParaRPr lang="en-US" dirty="0">
              <a:solidFill>
                <a:srgbClr val="FFFFFF">
                  <a:tint val="75000"/>
                </a:srgbClr>
              </a:solidFill>
            </a:endParaRPr>
          </a:p>
        </p:txBody>
      </p:sp>
    </p:spTree>
    <p:extLst>
      <p:ext uri="{BB962C8B-B14F-4D97-AF65-F5344CB8AC3E}">
        <p14:creationId xmlns:p14="http://schemas.microsoft.com/office/powerpoint/2010/main" val="125907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normAutofit/>
          </a:bodyPr>
          <a:lstStyle/>
          <a:p>
            <a:pPr algn="ctr"/>
            <a:r>
              <a:rPr lang="en-US" dirty="0" smtClean="0"/>
              <a:t>Math Tasks in CIRCLE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8709267"/>
              </p:ext>
            </p:extLst>
          </p:nvPr>
        </p:nvGraphicFramePr>
        <p:xfrm>
          <a:off x="533400" y="977348"/>
          <a:ext cx="8229600" cy="4871720"/>
        </p:xfrm>
        <a:graphic>
          <a:graphicData uri="http://schemas.openxmlformats.org/drawingml/2006/table">
            <a:tbl>
              <a:tblPr bandRow="1">
                <a:tableStyleId>{F5AB1C69-6EDB-4FF4-983F-18BD219EF322}</a:tableStyleId>
              </a:tblPr>
              <a:tblGrid>
                <a:gridCol w="2590800"/>
                <a:gridCol w="5638800"/>
              </a:tblGrid>
              <a:tr h="685800">
                <a:tc>
                  <a:txBody>
                    <a:bodyPr/>
                    <a:lstStyle/>
                    <a:p>
                      <a:r>
                        <a:rPr lang="en-US" b="1" dirty="0" smtClean="0">
                          <a:latin typeface="Century Gothic" panose="020B0502020202020204" pitchFamily="34" charset="0"/>
                        </a:rPr>
                        <a:t>Rote Counting</a:t>
                      </a:r>
                      <a:endParaRPr lang="en-US" b="1" dirty="0">
                        <a:latin typeface="Century Gothic" panose="020B0502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entury Gothic" panose="020B0502020202020204" pitchFamily="34" charset="0"/>
                        </a:rPr>
                        <a:t>Students successfully counts to the highest number in consecutive order</a:t>
                      </a:r>
                      <a:endParaRPr lang="en-US" sz="1400" i="0" dirty="0" smtClean="0">
                        <a:latin typeface="Century Gothic" panose="020B0502020202020204" pitchFamily="34" charset="0"/>
                        <a:cs typeface="Levenim MT" pitchFamily="2" charset="-79"/>
                      </a:endParaRPr>
                    </a:p>
                  </a:txBody>
                  <a:tcPr/>
                </a:tc>
              </a:tr>
              <a:tr h="370840">
                <a:tc>
                  <a:txBody>
                    <a:bodyPr/>
                    <a:lstStyle/>
                    <a:p>
                      <a:r>
                        <a:rPr lang="en-US" b="1" dirty="0" smtClean="0">
                          <a:latin typeface="Century Gothic" panose="020B0502020202020204" pitchFamily="34" charset="0"/>
                        </a:rPr>
                        <a:t>Set Counting</a:t>
                      </a:r>
                      <a:endParaRPr lang="en-US" b="1"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Students counts the number of items</a:t>
                      </a:r>
                      <a:r>
                        <a:rPr lang="en-US" sz="1400" baseline="0" dirty="0" smtClean="0">
                          <a:latin typeface="Century Gothic" panose="020B0502020202020204" pitchFamily="34" charset="0"/>
                        </a:rPr>
                        <a:t> on the screen and give the number verbally</a:t>
                      </a:r>
                      <a:endParaRPr lang="en-US" sz="1400" dirty="0">
                        <a:latin typeface="Century Gothic" panose="020B0502020202020204" pitchFamily="34" charset="0"/>
                      </a:endParaRPr>
                    </a:p>
                  </a:txBody>
                  <a:tcPr/>
                </a:tc>
              </a:tr>
              <a:tr h="370840">
                <a:tc>
                  <a:txBody>
                    <a:bodyPr/>
                    <a:lstStyle/>
                    <a:p>
                      <a:r>
                        <a:rPr lang="en-US" b="1" dirty="0" smtClean="0">
                          <a:latin typeface="Century Gothic" panose="020B0502020202020204" pitchFamily="34" charset="0"/>
                        </a:rPr>
                        <a:t>Number Naming</a:t>
                      </a:r>
                      <a:endParaRPr lang="en-US" b="1"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dk1"/>
                          </a:solidFill>
                          <a:effectLst/>
                          <a:latin typeface="Century Gothic" panose="020B0502020202020204" pitchFamily="34" charset="0"/>
                          <a:ea typeface="+mn-ea"/>
                          <a:cs typeface="+mn-cs"/>
                        </a:rPr>
                        <a:t>Students say the name of the number in the picture or the number shown</a:t>
                      </a:r>
                    </a:p>
                    <a:p>
                      <a:endParaRPr lang="en-US" sz="1400" dirty="0">
                        <a:latin typeface="Century Gothic" panose="020B0502020202020204" pitchFamily="34" charset="0"/>
                      </a:endParaRPr>
                    </a:p>
                  </a:txBody>
                  <a:tcPr/>
                </a:tc>
              </a:tr>
              <a:tr h="370840">
                <a:tc>
                  <a:txBody>
                    <a:bodyPr/>
                    <a:lstStyle/>
                    <a:p>
                      <a:r>
                        <a:rPr lang="en-US" b="1" dirty="0" smtClean="0">
                          <a:latin typeface="Century Gothic" panose="020B0502020202020204" pitchFamily="34" charset="0"/>
                        </a:rPr>
                        <a:t>Number Discrimination</a:t>
                      </a:r>
                      <a:endParaRPr lang="en-US" b="1" dirty="0">
                        <a:latin typeface="Century Gothic" panose="020B0502020202020204" pitchFamily="34" charset="0"/>
                      </a:endParaRPr>
                    </a:p>
                  </a:txBody>
                  <a:tcPr/>
                </a:tc>
                <a:tc>
                  <a:txBody>
                    <a:bodyPr/>
                    <a:lstStyle/>
                    <a:p>
                      <a:r>
                        <a:rPr lang="en-US" sz="1400" kern="1200" dirty="0" smtClean="0">
                          <a:solidFill>
                            <a:schemeClr val="dk1"/>
                          </a:solidFill>
                          <a:effectLst/>
                          <a:latin typeface="Century Gothic" panose="020B0502020202020204" pitchFamily="34" charset="0"/>
                          <a:ea typeface="+mn-ea"/>
                          <a:cs typeface="+mn-cs"/>
                        </a:rPr>
                        <a:t>Students will identify the picture of a number.</a:t>
                      </a:r>
                      <a:endParaRPr lang="en-US" sz="1400" dirty="0">
                        <a:latin typeface="Century Gothic" panose="020B0502020202020204" pitchFamily="34" charset="0"/>
                      </a:endParaRPr>
                    </a:p>
                  </a:txBody>
                  <a:tcPr/>
                </a:tc>
              </a:tr>
              <a:tr h="370840">
                <a:tc>
                  <a:txBody>
                    <a:bodyPr/>
                    <a:lstStyle/>
                    <a:p>
                      <a:r>
                        <a:rPr lang="en-US" b="1" dirty="0" smtClean="0">
                          <a:latin typeface="Century Gothic" panose="020B0502020202020204" pitchFamily="34" charset="0"/>
                        </a:rPr>
                        <a:t>Shape Discrimination</a:t>
                      </a:r>
                      <a:endParaRPr lang="en-US" b="1"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Students will identify pictures</a:t>
                      </a:r>
                      <a:r>
                        <a:rPr lang="en-US" sz="1400" baseline="0" dirty="0" smtClean="0">
                          <a:latin typeface="Century Gothic" panose="020B0502020202020204" pitchFamily="34" charset="0"/>
                        </a:rPr>
                        <a:t> of specific shapes among other shapes</a:t>
                      </a:r>
                      <a:endParaRPr lang="en-US" sz="1400" dirty="0">
                        <a:latin typeface="Century Gothic" panose="020B0502020202020204" pitchFamily="34" charset="0"/>
                      </a:endParaRPr>
                    </a:p>
                  </a:txBody>
                  <a:tcPr/>
                </a:tc>
              </a:tr>
              <a:tr h="370840">
                <a:tc>
                  <a:txBody>
                    <a:bodyPr/>
                    <a:lstStyle/>
                    <a:p>
                      <a:r>
                        <a:rPr lang="en-US" b="1" dirty="0" smtClean="0">
                          <a:latin typeface="Century Gothic" panose="020B0502020202020204" pitchFamily="34" charset="0"/>
                        </a:rPr>
                        <a:t>Shape Naming</a:t>
                      </a:r>
                      <a:endParaRPr lang="en-US" b="1"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Students identify</a:t>
                      </a:r>
                      <a:r>
                        <a:rPr lang="en-US" sz="1400" baseline="0" dirty="0" smtClean="0">
                          <a:latin typeface="Century Gothic" panose="020B0502020202020204" pitchFamily="34" charset="0"/>
                        </a:rPr>
                        <a:t> pictures of shapes</a:t>
                      </a:r>
                      <a:endParaRPr lang="en-US" sz="1400" dirty="0">
                        <a:latin typeface="Century Gothic" panose="020B0502020202020204" pitchFamily="34" charset="0"/>
                      </a:endParaRPr>
                    </a:p>
                  </a:txBody>
                  <a:tcPr/>
                </a:tc>
              </a:tr>
              <a:tr h="370840">
                <a:tc>
                  <a:txBody>
                    <a:bodyPr/>
                    <a:lstStyle/>
                    <a:p>
                      <a:r>
                        <a:rPr lang="en-US" b="1" dirty="0" smtClean="0">
                          <a:latin typeface="Century Gothic" panose="020B0502020202020204" pitchFamily="34" charset="0"/>
                        </a:rPr>
                        <a:t>Operations</a:t>
                      </a:r>
                      <a:endParaRPr lang="en-US" b="1"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Students use addition</a:t>
                      </a:r>
                      <a:r>
                        <a:rPr lang="en-US" sz="1400" baseline="0" dirty="0" smtClean="0">
                          <a:latin typeface="Century Gothic" panose="020B0502020202020204" pitchFamily="34" charset="0"/>
                        </a:rPr>
                        <a:t> and subtraction to respond the the question while referring to pictures on the screen</a:t>
                      </a:r>
                      <a:endParaRPr lang="en-US" sz="1400" dirty="0">
                        <a:latin typeface="Century Gothic" panose="020B0502020202020204" pitchFamily="34" charset="0"/>
                      </a:endParaRPr>
                    </a:p>
                  </a:txBody>
                  <a:tcPr/>
                </a:tc>
              </a:tr>
              <a:tr h="370840">
                <a:tc>
                  <a:txBody>
                    <a:bodyPr/>
                    <a:lstStyle/>
                    <a:p>
                      <a:r>
                        <a:rPr lang="en-US" b="1" dirty="0" smtClean="0">
                          <a:latin typeface="Century Gothic" panose="020B0502020202020204" pitchFamily="34" charset="0"/>
                        </a:rPr>
                        <a:t>Patterns</a:t>
                      </a:r>
                      <a:endParaRPr lang="en-US" b="1"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Students identify next item in pattern</a:t>
                      </a:r>
                      <a:endParaRPr lang="en-US" sz="1400" dirty="0">
                        <a:latin typeface="Century Gothic" panose="020B0502020202020204" pitchFamily="34" charset="0"/>
                      </a:endParaRPr>
                    </a:p>
                  </a:txBody>
                  <a:tcPr/>
                </a:tc>
              </a:tr>
              <a:tr h="370840">
                <a:tc>
                  <a:txBody>
                    <a:bodyPr/>
                    <a:lstStyle/>
                    <a:p>
                      <a:r>
                        <a:rPr lang="en-US" b="1" dirty="0" smtClean="0">
                          <a:latin typeface="Century Gothic" panose="020B0502020202020204" pitchFamily="34" charset="0"/>
                        </a:rPr>
                        <a:t>Real World</a:t>
                      </a:r>
                      <a:r>
                        <a:rPr lang="en-US" b="1" baseline="0" dirty="0" smtClean="0">
                          <a:latin typeface="Century Gothic" panose="020B0502020202020204" pitchFamily="34" charset="0"/>
                        </a:rPr>
                        <a:t> </a:t>
                      </a:r>
                      <a:endParaRPr lang="en-US" b="1" dirty="0">
                        <a:latin typeface="Century Gothic" panose="020B0502020202020204" pitchFamily="34" charset="0"/>
                      </a:endParaRPr>
                    </a:p>
                  </a:txBody>
                  <a:tcPr/>
                </a:tc>
                <a:tc>
                  <a:txBody>
                    <a:bodyPr/>
                    <a:lstStyle/>
                    <a:p>
                      <a:r>
                        <a:rPr lang="en-US" sz="1400" dirty="0" smtClean="0">
                          <a:latin typeface="Century Gothic" panose="020B0502020202020204" pitchFamily="34" charset="0"/>
                        </a:rPr>
                        <a:t>Students identify position</a:t>
                      </a:r>
                      <a:r>
                        <a:rPr lang="en-US" sz="1400" baseline="0" dirty="0" smtClean="0">
                          <a:latin typeface="Century Gothic" panose="020B0502020202020204" pitchFamily="34" charset="0"/>
                        </a:rPr>
                        <a:t> in a sequence, measurement size and quantity from a series of pictures</a:t>
                      </a:r>
                      <a:endParaRPr lang="en-US" sz="1400" dirty="0">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val="252263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6750" y="118425"/>
            <a:ext cx="7886700" cy="1325563"/>
          </a:xfrm>
        </p:spPr>
        <p:txBody>
          <a:bodyPr/>
          <a:lstStyle/>
          <a:p>
            <a:pPr algn="ctr"/>
            <a:r>
              <a:rPr lang="en-US" dirty="0" smtClean="0"/>
              <a:t>Task: Rote Counting</a:t>
            </a:r>
            <a:endParaRPr lang="en-US" dirty="0"/>
          </a:p>
        </p:txBody>
      </p:sp>
      <p:sp>
        <p:nvSpPr>
          <p:cNvPr id="2" name="Content Placeholder 1"/>
          <p:cNvSpPr>
            <a:spLocks noGrp="1"/>
          </p:cNvSpPr>
          <p:nvPr>
            <p:ph idx="1"/>
          </p:nvPr>
        </p:nvSpPr>
        <p:spPr>
          <a:xfrm>
            <a:off x="4863193" y="1702646"/>
            <a:ext cx="4142014" cy="3023734"/>
          </a:xfrm>
        </p:spPr>
        <p:txBody>
          <a:bodyPr>
            <a:normAutofit/>
          </a:bodyPr>
          <a:lstStyle/>
          <a:p>
            <a:pPr marL="457200" lvl="1" indent="0">
              <a:buNone/>
            </a:pPr>
            <a:r>
              <a:rPr lang="en-US" sz="2000" dirty="0" smtClean="0"/>
              <a:t>Give the directions to the child</a:t>
            </a:r>
          </a:p>
          <a:p>
            <a:pPr marL="457200" lvl="1" indent="0">
              <a:buNone/>
            </a:pPr>
            <a:r>
              <a:rPr lang="en-US" sz="2000" dirty="0" smtClean="0"/>
              <a:t>Record </a:t>
            </a:r>
            <a:r>
              <a:rPr lang="en-US" sz="2000" b="1" dirty="0" smtClean="0">
                <a:solidFill>
                  <a:srgbClr val="92D050"/>
                </a:solidFill>
              </a:rPr>
              <a:t>highest response </a:t>
            </a:r>
          </a:p>
          <a:p>
            <a:pPr lvl="2"/>
            <a:r>
              <a:rPr lang="en-US" sz="2000" dirty="0" smtClean="0"/>
              <a:t>(up to 99)</a:t>
            </a:r>
            <a:endParaRPr lang="en-US" sz="2000" dirty="0"/>
          </a:p>
        </p:txBody>
      </p:sp>
      <p:sp>
        <p:nvSpPr>
          <p:cNvPr id="10" name="TextBox 9"/>
          <p:cNvSpPr txBox="1"/>
          <p:nvPr/>
        </p:nvSpPr>
        <p:spPr>
          <a:xfrm>
            <a:off x="685800" y="5171182"/>
            <a:ext cx="6676901" cy="1077218"/>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smtClean="0">
                <a:solidFill>
                  <a:srgbClr val="92D050"/>
                </a:solidFill>
                <a:latin typeface="Century Gothic" panose="020B0502020202020204" pitchFamily="34" charset="0"/>
                <a:cs typeface="Century Gothic"/>
              </a:rPr>
              <a:t>Note: </a:t>
            </a:r>
            <a:r>
              <a:rPr lang="en-US" sz="1600" dirty="0" smtClean="0">
                <a:latin typeface="Century Gothic" panose="020B0502020202020204" pitchFamily="34" charset="0"/>
                <a:cs typeface="Century Gothic"/>
              </a:rPr>
              <a:t>Repeat </a:t>
            </a:r>
            <a:r>
              <a:rPr lang="en-US" sz="1600" dirty="0">
                <a:latin typeface="Century Gothic" panose="020B0502020202020204" pitchFamily="34" charset="0"/>
                <a:cs typeface="Century Gothic"/>
              </a:rPr>
              <a:t>item up to 2x if needed</a:t>
            </a:r>
          </a:p>
          <a:p>
            <a:r>
              <a:rPr lang="en-US" sz="1600" dirty="0" smtClean="0">
                <a:latin typeface="Century Gothic" panose="020B0502020202020204" pitchFamily="34" charset="0"/>
                <a:cs typeface="Century Gothic"/>
              </a:rPr>
              <a:t>           Prompt </a:t>
            </a:r>
            <a:r>
              <a:rPr lang="en-US" sz="1600" dirty="0">
                <a:latin typeface="Century Gothic" panose="020B0502020202020204" pitchFamily="34" charset="0"/>
                <a:cs typeface="Century Gothic"/>
              </a:rPr>
              <a:t>once if needed:</a:t>
            </a:r>
          </a:p>
          <a:p>
            <a:pPr marL="857250" lvl="2"/>
            <a:r>
              <a:rPr lang="en-US" sz="1600" dirty="0">
                <a:latin typeface="Century Gothic" panose="020B0502020202020204" pitchFamily="34" charset="0"/>
                <a:cs typeface="Century Gothic"/>
              </a:rPr>
              <a:t>“OK, I will help you get started. 1, 2… what comes next?”</a:t>
            </a:r>
          </a:p>
          <a:p>
            <a:pPr marL="857250" lvl="2"/>
            <a:r>
              <a:rPr lang="en-US" sz="1600" dirty="0">
                <a:latin typeface="Century Gothic" panose="020B0502020202020204" pitchFamily="34" charset="0"/>
                <a:cs typeface="Century Gothic"/>
              </a:rPr>
              <a:t>“What comes after ____?</a:t>
            </a:r>
          </a:p>
        </p:txBody>
      </p:sp>
      <p:sp>
        <p:nvSpPr>
          <p:cNvPr id="14" name="TextBox 13"/>
          <p:cNvSpPr txBox="1"/>
          <p:nvPr/>
        </p:nvSpPr>
        <p:spPr>
          <a:xfrm>
            <a:off x="6019800" y="3824177"/>
            <a:ext cx="1828800" cy="646331"/>
          </a:xfrm>
          <a:prstGeom prst="rect">
            <a:avLst/>
          </a:prstGeom>
          <a:noFill/>
        </p:spPr>
        <p:txBody>
          <a:bodyPr wrap="square" rtlCol="0">
            <a:spAutoFit/>
          </a:bodyPr>
          <a:lstStyle/>
          <a:p>
            <a:pPr algn="ctr"/>
            <a:r>
              <a:rPr lang="en-US" dirty="0" smtClean="0">
                <a:latin typeface="Century Gothic" panose="020B0502020202020204" pitchFamily="34" charset="0"/>
              </a:rPr>
              <a:t>Click </a:t>
            </a:r>
            <a:r>
              <a:rPr lang="en-US" b="1" dirty="0" smtClean="0">
                <a:solidFill>
                  <a:srgbClr val="92D050"/>
                </a:solidFill>
                <a:latin typeface="Century Gothic" panose="020B0502020202020204" pitchFamily="34" charset="0"/>
              </a:rPr>
              <a:t>“next” </a:t>
            </a:r>
            <a:r>
              <a:rPr lang="en-US" dirty="0" smtClean="0">
                <a:latin typeface="Century Gothic" panose="020B0502020202020204" pitchFamily="34" charset="0"/>
              </a:rPr>
              <a:t>to proceed.</a:t>
            </a:r>
            <a:endParaRPr lang="en-US" dirty="0">
              <a:latin typeface="Century Gothic" panose="020B0502020202020204" pitchFamily="34" charset="0"/>
            </a:endParaRPr>
          </a:p>
        </p:txBody>
      </p:sp>
      <p:cxnSp>
        <p:nvCxnSpPr>
          <p:cNvPr id="11" name="Straight Arrow Connector 10"/>
          <p:cNvCxnSpPr/>
          <p:nvPr/>
        </p:nvCxnSpPr>
        <p:spPr>
          <a:xfrm flipH="1">
            <a:off x="3563428" y="3352800"/>
            <a:ext cx="1295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918709" cy="348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3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1765" y="116790"/>
            <a:ext cx="7886700" cy="1325563"/>
          </a:xfrm>
        </p:spPr>
        <p:txBody>
          <a:bodyPr/>
          <a:lstStyle/>
          <a:p>
            <a:pPr algn="ctr"/>
            <a:r>
              <a:rPr lang="en-US" dirty="0" smtClean="0"/>
              <a:t>Task: Set Counting</a:t>
            </a:r>
            <a:endParaRPr lang="en-US" dirty="0"/>
          </a:p>
        </p:txBody>
      </p:sp>
      <p:sp>
        <p:nvSpPr>
          <p:cNvPr id="2" name="Content Placeholder 1"/>
          <p:cNvSpPr>
            <a:spLocks noGrp="1"/>
          </p:cNvSpPr>
          <p:nvPr>
            <p:ph idx="1"/>
          </p:nvPr>
        </p:nvSpPr>
        <p:spPr>
          <a:xfrm>
            <a:off x="5410200" y="1676400"/>
            <a:ext cx="3428999" cy="2209800"/>
          </a:xfrm>
        </p:spPr>
        <p:txBody>
          <a:bodyPr>
            <a:noAutofit/>
          </a:bodyPr>
          <a:lstStyle/>
          <a:p>
            <a:pPr lvl="1">
              <a:buFont typeface="Arial" panose="020B0604020202020204" pitchFamily="34" charset="0"/>
              <a:buChar char="•"/>
            </a:pPr>
            <a:r>
              <a:rPr lang="en-US" sz="2000" dirty="0" smtClean="0"/>
              <a:t>Give the </a:t>
            </a:r>
            <a:r>
              <a:rPr lang="en-US" sz="2000" b="1" dirty="0" smtClean="0">
                <a:solidFill>
                  <a:srgbClr val="92D050"/>
                </a:solidFill>
              </a:rPr>
              <a:t>directions</a:t>
            </a:r>
            <a:r>
              <a:rPr lang="en-US" sz="2000" dirty="0" smtClean="0"/>
              <a:t> to the child</a:t>
            </a:r>
          </a:p>
          <a:p>
            <a:pPr lvl="1">
              <a:buFont typeface="Arial" panose="020B0604020202020204" pitchFamily="34" charset="0"/>
              <a:buChar char="•"/>
            </a:pPr>
            <a:r>
              <a:rPr lang="en-US" sz="2000" dirty="0" smtClean="0"/>
              <a:t>Ask the </a:t>
            </a:r>
            <a:r>
              <a:rPr lang="en-US" sz="2000" b="1" dirty="0" smtClean="0">
                <a:solidFill>
                  <a:srgbClr val="92D050"/>
                </a:solidFill>
              </a:rPr>
              <a:t>question</a:t>
            </a:r>
          </a:p>
          <a:p>
            <a:pPr lvl="1">
              <a:buFont typeface="Arial" panose="020B0604020202020204" pitchFamily="34" charset="0"/>
              <a:buChar char="•"/>
            </a:pPr>
            <a:r>
              <a:rPr lang="en-US" sz="2000" dirty="0" smtClean="0"/>
              <a:t>Click </a:t>
            </a:r>
            <a:r>
              <a:rPr lang="en-US" sz="2000" b="1" dirty="0" smtClean="0">
                <a:solidFill>
                  <a:srgbClr val="92D050"/>
                </a:solidFill>
              </a:rPr>
              <a:t>correct or incorrect </a:t>
            </a:r>
            <a:r>
              <a:rPr lang="en-US" sz="2000" dirty="0" smtClean="0"/>
              <a:t>button</a:t>
            </a:r>
          </a:p>
          <a:p>
            <a:pPr lvl="1"/>
            <a:endParaRPr lang="en-US" sz="2000" dirty="0"/>
          </a:p>
        </p:txBody>
      </p:sp>
      <p:sp>
        <p:nvSpPr>
          <p:cNvPr id="7" name="Rectangle 6"/>
          <p:cNvSpPr/>
          <p:nvPr/>
        </p:nvSpPr>
        <p:spPr>
          <a:xfrm>
            <a:off x="714153" y="5239434"/>
            <a:ext cx="7781925" cy="64633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b="1" dirty="0">
                <a:solidFill>
                  <a:srgbClr val="92D050"/>
                </a:solidFill>
                <a:latin typeface="Century Gothic" panose="020B0502020202020204" pitchFamily="34" charset="0"/>
                <a:cs typeface="Century Gothic"/>
              </a:rPr>
              <a:t>Note: </a:t>
            </a:r>
            <a:r>
              <a:rPr lang="en-US" dirty="0">
                <a:latin typeface="Century Gothic" panose="020B0502020202020204" pitchFamily="34" charset="0"/>
                <a:cs typeface="Century Gothic"/>
              </a:rPr>
              <a:t>If the child just counts (e.g., 1, 2, 3), prompt for the cardinal value by </a:t>
            </a:r>
            <a:r>
              <a:rPr lang="en-US" dirty="0" smtClean="0">
                <a:latin typeface="Century Gothic" panose="020B0502020202020204" pitchFamily="34" charset="0"/>
                <a:cs typeface="Century Gothic"/>
              </a:rPr>
              <a:t>saying</a:t>
            </a:r>
            <a:r>
              <a:rPr lang="en-US" dirty="0">
                <a:latin typeface="Century Gothic" panose="020B0502020202020204" pitchFamily="34" charset="0"/>
                <a:cs typeface="Century Gothic"/>
              </a:rPr>
              <a:t>, </a:t>
            </a:r>
            <a:r>
              <a:rPr lang="en-US" b="1" dirty="0">
                <a:solidFill>
                  <a:srgbClr val="92D050"/>
                </a:solidFill>
                <a:latin typeface="Century Gothic" panose="020B0502020202020204" pitchFamily="34" charset="0"/>
                <a:cs typeface="Century Gothic"/>
              </a:rPr>
              <a:t>“How many are there?”</a:t>
            </a:r>
          </a:p>
        </p:txBody>
      </p:sp>
      <p:pic>
        <p:nvPicPr>
          <p:cNvPr id="3" name="Picture 2"/>
          <p:cNvPicPr>
            <a:picLocks noChangeAspect="1"/>
          </p:cNvPicPr>
          <p:nvPr/>
        </p:nvPicPr>
        <p:blipFill>
          <a:blip r:embed="rId3"/>
          <a:stretch>
            <a:fillRect/>
          </a:stretch>
        </p:blipFill>
        <p:spPr>
          <a:xfrm>
            <a:off x="469900" y="1442352"/>
            <a:ext cx="5321299" cy="3231247"/>
          </a:xfrm>
          <a:prstGeom prst="rect">
            <a:avLst/>
          </a:prstGeom>
        </p:spPr>
      </p:pic>
    </p:spTree>
    <p:extLst>
      <p:ext uri="{BB962C8B-B14F-4D97-AF65-F5344CB8AC3E}">
        <p14:creationId xmlns:p14="http://schemas.microsoft.com/office/powerpoint/2010/main" val="406251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83880" cy="1051560"/>
          </a:xfrm>
        </p:spPr>
        <p:txBody>
          <a:bodyPr/>
          <a:lstStyle/>
          <a:p>
            <a:pPr algn="ctr">
              <a:defRPr/>
            </a:pPr>
            <a:r>
              <a:rPr lang="en-US" dirty="0" smtClean="0">
                <a:effectLst>
                  <a:outerShdw blurRad="38100" dist="38100" dir="2700000" algn="tl">
                    <a:srgbClr val="000000">
                      <a:alpha val="43137"/>
                    </a:srgbClr>
                  </a:outerShdw>
                </a:effectLst>
                <a:cs typeface="Levenim MT" pitchFamily="2" charset="-79"/>
              </a:rPr>
              <a:t>What type of assessment?</a:t>
            </a:r>
            <a:endParaRPr lang="en-US" dirty="0">
              <a:effectLst>
                <a:outerShdw blurRad="38100" dist="38100" dir="2700000" algn="tl">
                  <a:srgbClr val="000000">
                    <a:alpha val="43137"/>
                  </a:srgbClr>
                </a:outerShdw>
              </a:effectLst>
              <a:cs typeface="Levenim MT" pitchFamily="2" charset="-79"/>
            </a:endParaRPr>
          </a:p>
        </p:txBody>
      </p:sp>
      <p:sp>
        <p:nvSpPr>
          <p:cNvPr id="8195" name="Content Placeholder 2"/>
          <p:cNvSpPr>
            <a:spLocks noGrp="1"/>
          </p:cNvSpPr>
          <p:nvPr>
            <p:ph idx="1"/>
          </p:nvPr>
        </p:nvSpPr>
        <p:spPr>
          <a:xfrm>
            <a:off x="457200" y="1524000"/>
            <a:ext cx="8183880" cy="4187952"/>
          </a:xfrm>
        </p:spPr>
        <p:txBody>
          <a:bodyPr>
            <a:normAutofit/>
          </a:bodyPr>
          <a:lstStyle/>
          <a:p>
            <a:pPr marL="0" indent="0">
              <a:buFontTx/>
              <a:buNone/>
            </a:pPr>
            <a:r>
              <a:rPr lang="en-US" dirty="0" smtClean="0"/>
              <a:t>CIRCLE Progress Monitoring is a </a:t>
            </a:r>
            <a:r>
              <a:rPr lang="en-US" b="1" dirty="0" smtClean="0"/>
              <a:t>screening </a:t>
            </a:r>
            <a:r>
              <a:rPr lang="en-US" b="1" dirty="0"/>
              <a:t>and progress monitoring tool</a:t>
            </a:r>
            <a:r>
              <a:rPr lang="en-US" dirty="0"/>
              <a:t>. </a:t>
            </a:r>
            <a:endParaRPr lang="en-US" dirty="0" smtClean="0"/>
          </a:p>
          <a:p>
            <a:pPr marL="0" indent="0">
              <a:buFontTx/>
              <a:buNone/>
            </a:pPr>
            <a:endParaRPr lang="en-US" dirty="0"/>
          </a:p>
          <a:p>
            <a:pPr marL="0" indent="0">
              <a:buFontTx/>
              <a:buNone/>
            </a:pPr>
            <a:r>
              <a:rPr lang="en-US" dirty="0" smtClean="0"/>
              <a:t>This </a:t>
            </a:r>
            <a:r>
              <a:rPr lang="en-US" dirty="0"/>
              <a:t>is not a </a:t>
            </a:r>
            <a:r>
              <a:rPr lang="en-US" dirty="0" smtClean="0"/>
              <a:t>norm-referenced </a:t>
            </a:r>
            <a:r>
              <a:rPr lang="en-US" dirty="0"/>
              <a:t>measure. </a:t>
            </a:r>
            <a:endParaRPr lang="en-US" dirty="0" smtClean="0"/>
          </a:p>
          <a:p>
            <a:pPr marL="0" indent="0">
              <a:buFontTx/>
              <a:buNone/>
            </a:pPr>
            <a:endParaRPr lang="en-US" dirty="0"/>
          </a:p>
          <a:p>
            <a:pPr marL="0" indent="0">
              <a:buFontTx/>
              <a:buNone/>
            </a:pPr>
            <a:r>
              <a:rPr lang="en-US" dirty="0" smtClean="0"/>
              <a:t>It </a:t>
            </a:r>
            <a:r>
              <a:rPr lang="en-US" dirty="0"/>
              <a:t>is a </a:t>
            </a:r>
            <a:r>
              <a:rPr lang="en-US" dirty="0" smtClean="0"/>
              <a:t>criterion-referenced </a:t>
            </a:r>
            <a:r>
              <a:rPr lang="en-US" dirty="0"/>
              <a:t>measure to screen and monitor preschool children’s learning.</a:t>
            </a:r>
            <a:endParaRPr lang="en-US" dirty="0" smtClean="0">
              <a:latin typeface="Levenim MT" pitchFamily="2" charset="-79"/>
              <a:cs typeface="Levenim MT" pitchFamily="2" charset="-79"/>
            </a:endParaRPr>
          </a:p>
        </p:txBody>
      </p:sp>
      <p:sp>
        <p:nvSpPr>
          <p:cNvPr id="3" name="Slide Number Placeholder 2"/>
          <p:cNvSpPr>
            <a:spLocks noGrp="1"/>
          </p:cNvSpPr>
          <p:nvPr>
            <p:ph type="sldNum" sz="quarter" idx="4294967295"/>
          </p:nvPr>
        </p:nvSpPr>
        <p:spPr>
          <a:xfrm>
            <a:off x="8348328" y="6111875"/>
            <a:ext cx="457200" cy="365125"/>
          </a:xfrm>
          <a:prstGeom prst="rect">
            <a:avLst/>
          </a:prstGeom>
        </p:spPr>
        <p:txBody>
          <a:bodyPr/>
          <a:lstStyle/>
          <a:p>
            <a:pPr>
              <a:defRPr/>
            </a:pPr>
            <a:fld id="{30F8D7DB-3414-4749-A59E-5622D54C4667}" type="slidenum">
              <a:rPr lang="en-US" smtClean="0"/>
              <a:pPr>
                <a:defRPr/>
              </a:pPr>
              <a:t>6</a:t>
            </a:fld>
            <a:endParaRPr lang="en-US" dirty="0"/>
          </a:p>
        </p:txBody>
      </p:sp>
    </p:spTree>
    <p:extLst>
      <p:ext uri="{BB962C8B-B14F-4D97-AF65-F5344CB8AC3E}">
        <p14:creationId xmlns:p14="http://schemas.microsoft.com/office/powerpoint/2010/main" val="3829792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4276" y="198437"/>
            <a:ext cx="7886700" cy="1325563"/>
          </a:xfrm>
        </p:spPr>
        <p:txBody>
          <a:bodyPr/>
          <a:lstStyle/>
          <a:p>
            <a:pPr algn="ctr"/>
            <a:r>
              <a:rPr lang="en-US" dirty="0" smtClean="0"/>
              <a:t>Task: Number Discrimination</a:t>
            </a:r>
            <a:endParaRPr lang="en-US" dirty="0"/>
          </a:p>
        </p:txBody>
      </p:sp>
      <p:sp>
        <p:nvSpPr>
          <p:cNvPr id="12" name="TextBox 11"/>
          <p:cNvSpPr txBox="1"/>
          <p:nvPr/>
        </p:nvSpPr>
        <p:spPr>
          <a:xfrm>
            <a:off x="6330046" y="1181100"/>
            <a:ext cx="2902854"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Century Gothic" panose="020B0502020202020204" pitchFamily="34" charset="0"/>
              </a:rPr>
              <a:t>Give the </a:t>
            </a:r>
            <a:r>
              <a:rPr lang="en-US" b="1" dirty="0" smtClean="0">
                <a:solidFill>
                  <a:srgbClr val="92D050"/>
                </a:solidFill>
                <a:latin typeface="Century Gothic" panose="020B0502020202020204" pitchFamily="34" charset="0"/>
              </a:rPr>
              <a:t>directions</a:t>
            </a:r>
            <a:r>
              <a:rPr lang="en-US" dirty="0" smtClean="0">
                <a:latin typeface="Century Gothic" panose="020B0502020202020204" pitchFamily="34" charset="0"/>
              </a:rPr>
              <a:t> to the child.</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Teachers clicks the child’s response. </a:t>
            </a:r>
          </a:p>
          <a:p>
            <a:pPr marL="285750" indent="-285750">
              <a:buFont typeface="Arial" panose="020B0604020202020204" pitchFamily="34" charset="0"/>
              <a:buChar char="•"/>
            </a:pPr>
            <a:endParaRPr lang="en-US" dirty="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Click </a:t>
            </a:r>
            <a:r>
              <a:rPr lang="en-US" b="1" dirty="0" smtClean="0">
                <a:solidFill>
                  <a:srgbClr val="92D050"/>
                </a:solidFill>
                <a:latin typeface="Century Gothic" panose="020B0502020202020204" pitchFamily="34" charset="0"/>
              </a:rPr>
              <a:t>“next” </a:t>
            </a:r>
            <a:r>
              <a:rPr lang="en-US" dirty="0" smtClean="0">
                <a:latin typeface="Century Gothic" panose="020B0502020202020204" pitchFamily="34" charset="0"/>
              </a:rPr>
              <a:t>to proceed or </a:t>
            </a:r>
            <a:r>
              <a:rPr lang="en-US" b="1" dirty="0" smtClean="0">
                <a:solidFill>
                  <a:srgbClr val="92D050"/>
                </a:solidFill>
                <a:latin typeface="Century Gothic" panose="020B0502020202020204" pitchFamily="34" charset="0"/>
              </a:rPr>
              <a:t>“previous” </a:t>
            </a:r>
            <a:r>
              <a:rPr lang="en-US" dirty="0" smtClean="0">
                <a:latin typeface="Century Gothic" panose="020B0502020202020204" pitchFamily="34" charset="0"/>
              </a:rPr>
              <a:t>to go back and correct and response immediately if a scoring error was made.</a:t>
            </a:r>
          </a:p>
        </p:txBody>
      </p:sp>
      <p:pic>
        <p:nvPicPr>
          <p:cNvPr id="2" name="Picture 1"/>
          <p:cNvPicPr>
            <a:picLocks noChangeAspect="1"/>
          </p:cNvPicPr>
          <p:nvPr/>
        </p:nvPicPr>
        <p:blipFill>
          <a:blip r:embed="rId3"/>
          <a:stretch>
            <a:fillRect/>
          </a:stretch>
        </p:blipFill>
        <p:spPr>
          <a:xfrm>
            <a:off x="103413" y="1614811"/>
            <a:ext cx="6226633" cy="3536607"/>
          </a:xfrm>
          <a:prstGeom prst="rect">
            <a:avLst/>
          </a:prstGeom>
        </p:spPr>
      </p:pic>
    </p:spTree>
    <p:extLst>
      <p:ext uri="{BB962C8B-B14F-4D97-AF65-F5344CB8AC3E}">
        <p14:creationId xmlns:p14="http://schemas.microsoft.com/office/powerpoint/2010/main" val="128744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ctr"/>
            <a:r>
              <a:rPr lang="en-US" dirty="0" smtClean="0"/>
              <a:t>Task: Number Naming</a:t>
            </a:r>
            <a:endParaRPr lang="en-US" dirty="0"/>
          </a:p>
        </p:txBody>
      </p:sp>
      <p:sp>
        <p:nvSpPr>
          <p:cNvPr id="2" name="Content Placeholder 1"/>
          <p:cNvSpPr>
            <a:spLocks noGrp="1"/>
          </p:cNvSpPr>
          <p:nvPr>
            <p:ph idx="1"/>
          </p:nvPr>
        </p:nvSpPr>
        <p:spPr>
          <a:xfrm>
            <a:off x="6083300" y="1917700"/>
            <a:ext cx="3276600" cy="2514600"/>
          </a:xfrm>
        </p:spPr>
        <p:txBody>
          <a:bodyPr>
            <a:normAutofit/>
          </a:bodyPr>
          <a:lstStyle/>
          <a:p>
            <a:r>
              <a:rPr lang="en-US" sz="2000" dirty="0" smtClean="0"/>
              <a:t>Give the </a:t>
            </a:r>
            <a:r>
              <a:rPr lang="en-US" sz="2000" b="1" dirty="0" smtClean="0">
                <a:solidFill>
                  <a:srgbClr val="92D050"/>
                </a:solidFill>
              </a:rPr>
              <a:t>directions</a:t>
            </a:r>
            <a:r>
              <a:rPr lang="en-US" sz="2000" dirty="0" smtClean="0"/>
              <a:t> to the child</a:t>
            </a:r>
          </a:p>
          <a:p>
            <a:r>
              <a:rPr lang="en-US" sz="2000" dirty="0" smtClean="0"/>
              <a:t>Ask the </a:t>
            </a:r>
            <a:r>
              <a:rPr lang="en-US" sz="2000" b="1" dirty="0" smtClean="0">
                <a:solidFill>
                  <a:srgbClr val="92D050"/>
                </a:solidFill>
              </a:rPr>
              <a:t>question</a:t>
            </a:r>
          </a:p>
          <a:p>
            <a:r>
              <a:rPr lang="en-US" sz="2000" b="1" dirty="0" smtClean="0">
                <a:solidFill>
                  <a:srgbClr val="92D050"/>
                </a:solidFill>
              </a:rPr>
              <a:t>Scoring Responses: </a:t>
            </a:r>
            <a:r>
              <a:rPr lang="en-US" sz="2000" dirty="0" smtClean="0"/>
              <a:t>Click the correct or incorrect button</a:t>
            </a:r>
          </a:p>
          <a:p>
            <a:pPr lvl="1"/>
            <a:endParaRPr lang="en-US" sz="2000" dirty="0"/>
          </a:p>
        </p:txBody>
      </p:sp>
      <p:pic>
        <p:nvPicPr>
          <p:cNvPr id="4" name="Picture 3"/>
          <p:cNvPicPr>
            <a:picLocks noChangeAspect="1"/>
          </p:cNvPicPr>
          <p:nvPr/>
        </p:nvPicPr>
        <p:blipFill>
          <a:blip r:embed="rId3"/>
          <a:stretch>
            <a:fillRect/>
          </a:stretch>
        </p:blipFill>
        <p:spPr>
          <a:xfrm>
            <a:off x="812801" y="1690689"/>
            <a:ext cx="5005784" cy="3325811"/>
          </a:xfrm>
          <a:prstGeom prst="rect">
            <a:avLst/>
          </a:prstGeom>
        </p:spPr>
      </p:pic>
    </p:spTree>
    <p:extLst>
      <p:ext uri="{BB962C8B-B14F-4D97-AF65-F5344CB8AC3E}">
        <p14:creationId xmlns:p14="http://schemas.microsoft.com/office/powerpoint/2010/main" val="367173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28650" y="114300"/>
            <a:ext cx="7886700" cy="801191"/>
          </a:xfrm>
        </p:spPr>
        <p:txBody>
          <a:bodyPr>
            <a:normAutofit/>
          </a:bodyPr>
          <a:lstStyle/>
          <a:p>
            <a:pPr algn="r"/>
            <a:r>
              <a:rPr lang="en-US" dirty="0" smtClean="0"/>
              <a:t>Task: Shape Discrimination</a:t>
            </a:r>
            <a:endParaRPr lang="en-US" dirty="0"/>
          </a:p>
        </p:txBody>
      </p:sp>
      <p:sp>
        <p:nvSpPr>
          <p:cNvPr id="2" name="Content Placeholder 1"/>
          <p:cNvSpPr>
            <a:spLocks noGrp="1"/>
          </p:cNvSpPr>
          <p:nvPr>
            <p:ph idx="1"/>
          </p:nvPr>
        </p:nvSpPr>
        <p:spPr>
          <a:xfrm>
            <a:off x="6133916" y="1530568"/>
            <a:ext cx="2959468" cy="4525963"/>
          </a:xfrm>
        </p:spPr>
        <p:txBody>
          <a:bodyPr>
            <a:normAutofit/>
          </a:bodyPr>
          <a:lstStyle/>
          <a:p>
            <a:pPr lvl="1">
              <a:buFont typeface="Arial" panose="020B0604020202020204" pitchFamily="34" charset="0"/>
              <a:buChar char="•"/>
            </a:pPr>
            <a:r>
              <a:rPr lang="en-US" sz="2000" dirty="0" smtClean="0"/>
              <a:t>Give the directions to the child</a:t>
            </a:r>
          </a:p>
          <a:p>
            <a:pPr lvl="1">
              <a:buFont typeface="Arial" panose="020B0604020202020204" pitchFamily="34" charset="0"/>
              <a:buChar char="•"/>
            </a:pPr>
            <a:r>
              <a:rPr lang="en-US" sz="2000" dirty="0" smtClean="0"/>
              <a:t>Ask the question</a:t>
            </a:r>
          </a:p>
          <a:p>
            <a:pPr lvl="1"/>
            <a:endParaRPr lang="en-US" sz="2000" dirty="0">
              <a:latin typeface="Century Gothic"/>
            </a:endParaRPr>
          </a:p>
        </p:txBody>
      </p:sp>
      <p:sp>
        <p:nvSpPr>
          <p:cNvPr id="7" name="Rectangle 6"/>
          <p:cNvSpPr/>
          <p:nvPr/>
        </p:nvSpPr>
        <p:spPr>
          <a:xfrm>
            <a:off x="628650" y="5454372"/>
            <a:ext cx="8239127" cy="64633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en-US" b="1" dirty="0">
                <a:solidFill>
                  <a:srgbClr val="92D050"/>
                </a:solidFill>
                <a:latin typeface="Century Gothic" panose="020B0502020202020204" pitchFamily="34" charset="0"/>
                <a:cs typeface="Century Gothic"/>
              </a:rPr>
              <a:t>Note: </a:t>
            </a:r>
            <a:r>
              <a:rPr lang="en-US" dirty="0">
                <a:latin typeface="Century Gothic" panose="020B0502020202020204" pitchFamily="34" charset="0"/>
                <a:cs typeface="Century Gothic"/>
              </a:rPr>
              <a:t>If the child points to 1 or 2 </a:t>
            </a:r>
            <a:r>
              <a:rPr lang="en-US" dirty="0" smtClean="0">
                <a:latin typeface="Century Gothic" panose="020B0502020202020204" pitchFamily="34" charset="0"/>
                <a:cs typeface="Century Gothic"/>
              </a:rPr>
              <a:t>_______, </a:t>
            </a:r>
            <a:r>
              <a:rPr lang="en-US" dirty="0">
                <a:latin typeface="Century Gothic" panose="020B0502020202020204" pitchFamily="34" charset="0"/>
                <a:cs typeface="Century Gothic"/>
              </a:rPr>
              <a:t>teachers can use the following </a:t>
            </a:r>
            <a:r>
              <a:rPr lang="en-US" dirty="0" smtClean="0">
                <a:latin typeface="Century Gothic" panose="020B0502020202020204" pitchFamily="34" charset="0"/>
                <a:cs typeface="Century Gothic"/>
              </a:rPr>
              <a:t>prompt one time: </a:t>
            </a:r>
            <a:r>
              <a:rPr lang="en-US" b="1" dirty="0">
                <a:solidFill>
                  <a:srgbClr val="92D050"/>
                </a:solidFill>
                <a:latin typeface="Century Gothic" panose="020B0502020202020204" pitchFamily="34" charset="0"/>
                <a:cs typeface="Century Gothic"/>
              </a:rPr>
              <a:t>“Is that all of them?” </a:t>
            </a:r>
            <a:endParaRPr lang="en-US" dirty="0">
              <a:solidFill>
                <a:srgbClr val="92D050"/>
              </a:solidFill>
              <a:latin typeface="Century Gothic" panose="020B0502020202020204" pitchFamily="34" charset="0"/>
              <a:cs typeface="Century Gothic"/>
            </a:endParaRPr>
          </a:p>
        </p:txBody>
      </p:sp>
      <p:sp>
        <p:nvSpPr>
          <p:cNvPr id="13" name="TextBox 12"/>
          <p:cNvSpPr txBox="1"/>
          <p:nvPr/>
        </p:nvSpPr>
        <p:spPr>
          <a:xfrm>
            <a:off x="6756768" y="2856131"/>
            <a:ext cx="2451100" cy="2585323"/>
          </a:xfrm>
          <a:prstGeom prst="rect">
            <a:avLst/>
          </a:prstGeom>
          <a:noFill/>
        </p:spPr>
        <p:txBody>
          <a:bodyPr wrap="square" rtlCol="0">
            <a:spAutoFit/>
          </a:bodyPr>
          <a:lstStyle/>
          <a:p>
            <a:r>
              <a:rPr lang="en-US" dirty="0" smtClean="0">
                <a:latin typeface="Century Gothic" panose="020B0502020202020204" pitchFamily="34" charset="0"/>
              </a:rPr>
              <a:t>Teacher highlights and clicks the child’s responses.</a:t>
            </a:r>
          </a:p>
          <a:p>
            <a:endParaRPr lang="en-US" dirty="0">
              <a:latin typeface="Century Gothic" panose="020B0502020202020204" pitchFamily="34" charset="0"/>
            </a:endParaRPr>
          </a:p>
          <a:p>
            <a:r>
              <a:rPr lang="en-US" dirty="0" smtClean="0">
                <a:latin typeface="Century Gothic" panose="020B0502020202020204" pitchFamily="34" charset="0"/>
              </a:rPr>
              <a:t>Click </a:t>
            </a:r>
            <a:r>
              <a:rPr lang="en-US" b="1" dirty="0" smtClean="0">
                <a:solidFill>
                  <a:srgbClr val="92D050"/>
                </a:solidFill>
                <a:latin typeface="Century Gothic" panose="020B0502020202020204" pitchFamily="34" charset="0"/>
              </a:rPr>
              <a:t>“next” </a:t>
            </a:r>
            <a:r>
              <a:rPr lang="en-US" dirty="0" smtClean="0">
                <a:latin typeface="Century Gothic" panose="020B0502020202020204" pitchFamily="34" charset="0"/>
              </a:rPr>
              <a:t>to proceed or </a:t>
            </a:r>
            <a:r>
              <a:rPr lang="en-US" b="1" dirty="0" smtClean="0">
                <a:solidFill>
                  <a:srgbClr val="92D050"/>
                </a:solidFill>
                <a:latin typeface="Century Gothic" panose="020B0502020202020204" pitchFamily="34" charset="0"/>
              </a:rPr>
              <a:t>“previous” </a:t>
            </a:r>
            <a:r>
              <a:rPr lang="en-US" dirty="0" smtClean="0">
                <a:latin typeface="Century Gothic" panose="020B0502020202020204" pitchFamily="34" charset="0"/>
              </a:rPr>
              <a:t>to go back and correct and response.</a:t>
            </a:r>
          </a:p>
        </p:txBody>
      </p:sp>
      <p:pic>
        <p:nvPicPr>
          <p:cNvPr id="3" name="Picture 2"/>
          <p:cNvPicPr>
            <a:picLocks noChangeAspect="1"/>
          </p:cNvPicPr>
          <p:nvPr/>
        </p:nvPicPr>
        <p:blipFill>
          <a:blip r:embed="rId3"/>
          <a:stretch>
            <a:fillRect/>
          </a:stretch>
        </p:blipFill>
        <p:spPr>
          <a:xfrm>
            <a:off x="281559" y="1178858"/>
            <a:ext cx="6163783" cy="3923804"/>
          </a:xfrm>
          <a:prstGeom prst="rect">
            <a:avLst/>
          </a:prstGeom>
        </p:spPr>
      </p:pic>
    </p:spTree>
    <p:extLst>
      <p:ext uri="{BB962C8B-B14F-4D97-AF65-F5344CB8AC3E}">
        <p14:creationId xmlns:p14="http://schemas.microsoft.com/office/powerpoint/2010/main" val="144129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2780" y="197712"/>
            <a:ext cx="8229600" cy="762000"/>
          </a:xfrm>
        </p:spPr>
        <p:txBody>
          <a:bodyPr/>
          <a:lstStyle/>
          <a:p>
            <a:pPr algn="ctr"/>
            <a:r>
              <a:rPr lang="en-US" dirty="0" smtClean="0"/>
              <a:t>Task: Shape Naming</a:t>
            </a:r>
            <a:endParaRPr lang="en-US" dirty="0"/>
          </a:p>
        </p:txBody>
      </p:sp>
      <p:sp>
        <p:nvSpPr>
          <p:cNvPr id="2" name="Content Placeholder 1"/>
          <p:cNvSpPr>
            <a:spLocks noGrp="1"/>
          </p:cNvSpPr>
          <p:nvPr>
            <p:ph idx="1"/>
          </p:nvPr>
        </p:nvSpPr>
        <p:spPr>
          <a:xfrm>
            <a:off x="5791200" y="1579990"/>
            <a:ext cx="3251577" cy="4373563"/>
          </a:xfrm>
        </p:spPr>
        <p:txBody>
          <a:bodyPr>
            <a:normAutofit/>
          </a:bodyPr>
          <a:lstStyle/>
          <a:p>
            <a:pPr marL="457200" lvl="1" indent="0">
              <a:buNone/>
            </a:pPr>
            <a:r>
              <a:rPr lang="en-US" sz="2000" dirty="0" smtClean="0"/>
              <a:t>Give the directions to the child &amp; ask the question</a:t>
            </a:r>
          </a:p>
          <a:p>
            <a:pPr lvl="1">
              <a:buFont typeface="Arial" panose="020B0604020202020204" pitchFamily="34" charset="0"/>
              <a:buChar char="•"/>
            </a:pPr>
            <a:endParaRPr lang="en-US" sz="2000" dirty="0" smtClean="0"/>
          </a:p>
          <a:p>
            <a:pPr lvl="1">
              <a:buFont typeface="Arial" panose="020B0604020202020204" pitchFamily="34" charset="0"/>
              <a:buChar char="•"/>
            </a:pPr>
            <a:endParaRPr lang="en-US" sz="2000" dirty="0"/>
          </a:p>
          <a:p>
            <a:pPr marL="457200" lvl="1" indent="0">
              <a:buNone/>
            </a:pPr>
            <a:r>
              <a:rPr lang="en-US" sz="2000" dirty="0" smtClean="0"/>
              <a:t>Scoring Responses:</a:t>
            </a:r>
          </a:p>
        </p:txBody>
      </p:sp>
      <p:sp>
        <p:nvSpPr>
          <p:cNvPr id="13" name="Rectangle 12"/>
          <p:cNvSpPr/>
          <p:nvPr/>
        </p:nvSpPr>
        <p:spPr>
          <a:xfrm>
            <a:off x="6255100" y="3766771"/>
            <a:ext cx="2819399" cy="2308324"/>
          </a:xfrm>
          <a:prstGeom prst="rect">
            <a:avLst/>
          </a:prstGeom>
        </p:spPr>
        <p:txBody>
          <a:bodyPr wrap="square">
            <a:spAutoFit/>
          </a:bodyPr>
          <a:lstStyle/>
          <a:p>
            <a:pPr marL="285750" indent="-285750">
              <a:buFont typeface="Arial" panose="020B0604020202020204" pitchFamily="34" charset="0"/>
              <a:buChar char="•"/>
            </a:pPr>
            <a:r>
              <a:rPr lang="en-US" dirty="0">
                <a:latin typeface="Century Gothic" panose="020B0502020202020204" pitchFamily="34" charset="0"/>
              </a:rPr>
              <a:t>Click </a:t>
            </a:r>
            <a:r>
              <a:rPr lang="en-US" b="1" dirty="0">
                <a:solidFill>
                  <a:srgbClr val="00B0F0"/>
                </a:solidFill>
                <a:latin typeface="Century Gothic" panose="020B0502020202020204" pitchFamily="34" charset="0"/>
              </a:rPr>
              <a:t>blue</a:t>
            </a:r>
            <a:r>
              <a:rPr lang="en-US" dirty="0">
                <a:latin typeface="Century Gothic" panose="020B0502020202020204" pitchFamily="34" charset="0"/>
              </a:rPr>
              <a:t> if the student </a:t>
            </a:r>
            <a:r>
              <a:rPr lang="en-US" dirty="0" smtClean="0">
                <a:latin typeface="Century Gothic" panose="020B0502020202020204" pitchFamily="34" charset="0"/>
              </a:rPr>
              <a:t>gave </a:t>
            </a:r>
            <a:r>
              <a:rPr lang="en-US" dirty="0">
                <a:latin typeface="Century Gothic" panose="020B0502020202020204" pitchFamily="34" charset="0"/>
              </a:rPr>
              <a:t>the incorrect response.</a:t>
            </a:r>
          </a:p>
          <a:p>
            <a:endParaRPr lang="en-US"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Click </a:t>
            </a:r>
            <a:r>
              <a:rPr lang="en-US" b="1" dirty="0">
                <a:solidFill>
                  <a:srgbClr val="B93ECE"/>
                </a:solidFill>
                <a:latin typeface="Century Gothic" panose="020B0502020202020204" pitchFamily="34" charset="0"/>
              </a:rPr>
              <a:t>purple</a:t>
            </a:r>
            <a:r>
              <a:rPr lang="en-US" dirty="0">
                <a:latin typeface="Century Gothic" panose="020B0502020202020204" pitchFamily="34" charset="0"/>
              </a:rPr>
              <a:t> if the student </a:t>
            </a:r>
            <a:r>
              <a:rPr lang="en-US" dirty="0" smtClean="0">
                <a:latin typeface="Century Gothic" panose="020B0502020202020204" pitchFamily="34" charset="0"/>
              </a:rPr>
              <a:t>gave </a:t>
            </a:r>
            <a:r>
              <a:rPr lang="en-US" dirty="0">
                <a:latin typeface="Century Gothic" panose="020B0502020202020204" pitchFamily="34" charset="0"/>
              </a:rPr>
              <a:t>the correct response</a:t>
            </a:r>
            <a:r>
              <a:rPr lang="en-US" dirty="0" smtClean="0">
                <a:latin typeface="Century Gothic" panose="020B0502020202020204" pitchFamily="34" charset="0"/>
              </a:rPr>
              <a:t>.</a:t>
            </a:r>
          </a:p>
          <a:p>
            <a:pPr marL="285750" indent="-285750">
              <a:buFont typeface="Arial" panose="020B0604020202020204" pitchFamily="34" charset="0"/>
              <a:buChar char="•"/>
            </a:pPr>
            <a:endParaRPr lang="en-US" dirty="0">
              <a:latin typeface="Century Gothic" panose="020B0502020202020204" pitchFamily="34" charset="0"/>
            </a:endParaRPr>
          </a:p>
        </p:txBody>
      </p:sp>
      <p:sp>
        <p:nvSpPr>
          <p:cNvPr id="14" name="Rectangle 13"/>
          <p:cNvSpPr/>
          <p:nvPr/>
        </p:nvSpPr>
        <p:spPr>
          <a:xfrm>
            <a:off x="887627" y="5540123"/>
            <a:ext cx="4103691" cy="646331"/>
          </a:xfrm>
          <a:prstGeom prst="rect">
            <a:avLst/>
          </a:prstGeom>
        </p:spPr>
        <p:txBody>
          <a:bodyPr wrap="square">
            <a:spAutoFit/>
          </a:bodyPr>
          <a:lstStyle/>
          <a:p>
            <a:r>
              <a:rPr lang="en-US" b="1" dirty="0" smtClean="0">
                <a:solidFill>
                  <a:srgbClr val="92D050"/>
                </a:solidFill>
                <a:latin typeface="Century Gothic" panose="020B0502020202020204" pitchFamily="34" charset="0"/>
              </a:rPr>
              <a:t>“</a:t>
            </a:r>
            <a:r>
              <a:rPr lang="en-US" b="1" dirty="0">
                <a:solidFill>
                  <a:srgbClr val="92D050"/>
                </a:solidFill>
                <a:latin typeface="Century Gothic" panose="020B0502020202020204" pitchFamily="34" charset="0"/>
              </a:rPr>
              <a:t>Previous”</a:t>
            </a:r>
            <a:r>
              <a:rPr lang="en-US" dirty="0">
                <a:latin typeface="Century Gothic" panose="020B0502020202020204" pitchFamily="34" charset="0"/>
              </a:rPr>
              <a:t> button allows you to go back and correct a response.</a:t>
            </a:r>
          </a:p>
        </p:txBody>
      </p:sp>
      <p:cxnSp>
        <p:nvCxnSpPr>
          <p:cNvPr id="15" name="Straight Arrow Connector 14"/>
          <p:cNvCxnSpPr/>
          <p:nvPr/>
        </p:nvCxnSpPr>
        <p:spPr>
          <a:xfrm flipH="1" flipV="1">
            <a:off x="1313935" y="5062935"/>
            <a:ext cx="381000" cy="40638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35661"/>
            <a:ext cx="4902860" cy="379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2209800" y="1767018"/>
            <a:ext cx="3962400" cy="0"/>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03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126" y="184581"/>
            <a:ext cx="7886700" cy="1325563"/>
          </a:xfrm>
        </p:spPr>
        <p:txBody>
          <a:bodyPr/>
          <a:lstStyle/>
          <a:p>
            <a:pPr algn="ctr"/>
            <a:r>
              <a:rPr lang="en-US" dirty="0" smtClean="0"/>
              <a:t>Task: Operations</a:t>
            </a:r>
            <a:endParaRPr lang="en-US" dirty="0"/>
          </a:p>
        </p:txBody>
      </p:sp>
      <p:sp>
        <p:nvSpPr>
          <p:cNvPr id="4" name="Content Placeholder 1"/>
          <p:cNvSpPr>
            <a:spLocks noGrp="1"/>
          </p:cNvSpPr>
          <p:nvPr>
            <p:ph idx="1"/>
          </p:nvPr>
        </p:nvSpPr>
        <p:spPr>
          <a:xfrm>
            <a:off x="6069446" y="1092200"/>
            <a:ext cx="3379381" cy="4254500"/>
          </a:xfrm>
        </p:spPr>
        <p:txBody>
          <a:bodyPr>
            <a:normAutofit/>
          </a:bodyPr>
          <a:lstStyle/>
          <a:p>
            <a:pPr lvl="1">
              <a:buFont typeface="Arial" panose="020B0604020202020204" pitchFamily="34" charset="0"/>
              <a:buChar char="•"/>
            </a:pPr>
            <a:r>
              <a:rPr lang="en-US" sz="2000" i="0" dirty="0" smtClean="0"/>
              <a:t>Give </a:t>
            </a:r>
            <a:r>
              <a:rPr lang="en-US" sz="2000" i="0" dirty="0"/>
              <a:t>the </a:t>
            </a:r>
            <a:r>
              <a:rPr lang="en-US" sz="2000" i="0" dirty="0" smtClean="0"/>
              <a:t>directions to </a:t>
            </a:r>
            <a:r>
              <a:rPr lang="en-US" sz="2000" i="0" dirty="0"/>
              <a:t>the </a:t>
            </a:r>
            <a:r>
              <a:rPr lang="en-US" sz="2000" i="0" dirty="0" smtClean="0"/>
              <a:t>child</a:t>
            </a:r>
          </a:p>
          <a:p>
            <a:pPr lvl="1">
              <a:buFont typeface="Arial" panose="020B0604020202020204" pitchFamily="34" charset="0"/>
              <a:buChar char="•"/>
            </a:pPr>
            <a:r>
              <a:rPr lang="en-US" sz="2000" i="0" dirty="0" smtClean="0"/>
              <a:t>Ask the question</a:t>
            </a:r>
          </a:p>
          <a:p>
            <a:pPr lvl="1">
              <a:buFont typeface="Arial" panose="020B0604020202020204" pitchFamily="34" charset="0"/>
              <a:buChar char="•"/>
            </a:pPr>
            <a:r>
              <a:rPr lang="en-US" sz="2000" i="0" dirty="0"/>
              <a:t>Click correct or incorrect button</a:t>
            </a:r>
          </a:p>
          <a:p>
            <a:pPr marL="457200" lvl="1" indent="0">
              <a:buNone/>
            </a:pPr>
            <a:endParaRPr lang="en-US" sz="2000" i="0" dirty="0"/>
          </a:p>
        </p:txBody>
      </p:sp>
      <p:sp>
        <p:nvSpPr>
          <p:cNvPr id="5" name="TextBox 4"/>
          <p:cNvSpPr txBox="1"/>
          <p:nvPr/>
        </p:nvSpPr>
        <p:spPr>
          <a:xfrm>
            <a:off x="6832600" y="2665946"/>
            <a:ext cx="2845981" cy="2246769"/>
          </a:xfrm>
          <a:prstGeom prst="rect">
            <a:avLst/>
          </a:prstGeom>
          <a:noFill/>
        </p:spPr>
        <p:txBody>
          <a:bodyPr wrap="square" rtlCol="0">
            <a:spAutoFit/>
          </a:bodyPr>
          <a:lstStyle/>
          <a:p>
            <a:r>
              <a:rPr lang="en-US" sz="2800" b="1" dirty="0" smtClean="0">
                <a:solidFill>
                  <a:srgbClr val="92D050"/>
                </a:solidFill>
                <a:latin typeface="Century Gothic" panose="020B0502020202020204" pitchFamily="34" charset="0"/>
              </a:rPr>
              <a:t>“If </a:t>
            </a:r>
            <a:r>
              <a:rPr lang="en-US" sz="2800" b="1" dirty="0">
                <a:solidFill>
                  <a:srgbClr val="92D050"/>
                </a:solidFill>
                <a:latin typeface="Century Gothic" panose="020B0502020202020204" pitchFamily="34" charset="0"/>
              </a:rPr>
              <a:t>you took away one drink how many would be left</a:t>
            </a:r>
            <a:r>
              <a:rPr lang="en-US" sz="2800" b="1" dirty="0" smtClean="0">
                <a:solidFill>
                  <a:srgbClr val="92D050"/>
                </a:solidFill>
                <a:latin typeface="Century Gothic" panose="020B0502020202020204" pitchFamily="34" charset="0"/>
              </a:rPr>
              <a:t>?”</a:t>
            </a:r>
            <a:endParaRPr lang="en-US" sz="2800" b="1" dirty="0">
              <a:solidFill>
                <a:srgbClr val="92D050"/>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7060" y="1503280"/>
            <a:ext cx="6728692" cy="3843420"/>
          </a:xfrm>
          <a:prstGeom prst="rect">
            <a:avLst/>
          </a:prstGeom>
        </p:spPr>
      </p:pic>
      <p:cxnSp>
        <p:nvCxnSpPr>
          <p:cNvPr id="11" name="Straight Arrow Connector 10"/>
          <p:cNvCxnSpPr/>
          <p:nvPr/>
        </p:nvCxnSpPr>
        <p:spPr>
          <a:xfrm flipH="1" flipV="1">
            <a:off x="5115792" y="2085407"/>
            <a:ext cx="1447800" cy="664711"/>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31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00" y="198437"/>
            <a:ext cx="7886700" cy="1325563"/>
          </a:xfrm>
        </p:spPr>
        <p:txBody>
          <a:bodyPr/>
          <a:lstStyle/>
          <a:p>
            <a:pPr algn="ctr"/>
            <a:r>
              <a:rPr lang="en-US" dirty="0" smtClean="0"/>
              <a:t>Task: Patterns</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073" y="1524000"/>
            <a:ext cx="5919850" cy="425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61414" y="2310740"/>
            <a:ext cx="3182586" cy="1938992"/>
          </a:xfrm>
          <a:prstGeom prst="rect">
            <a:avLst/>
          </a:prstGeom>
          <a:noFill/>
        </p:spPr>
        <p:txBody>
          <a:bodyPr wrap="square" rtlCol="0">
            <a:spAutoFit/>
          </a:bodyPr>
          <a:lstStyle/>
          <a:p>
            <a:pPr marL="800100" lvl="1" indent="-342900">
              <a:buFont typeface="Arial" panose="020B0604020202020204" pitchFamily="34" charset="0"/>
              <a:buChar char="•"/>
            </a:pPr>
            <a:r>
              <a:rPr lang="en-US" sz="2000" dirty="0">
                <a:latin typeface="Century Gothic" panose="020B0502020202020204" pitchFamily="34" charset="0"/>
              </a:rPr>
              <a:t>Give the directions to the child</a:t>
            </a:r>
          </a:p>
          <a:p>
            <a:pPr marL="800100" lvl="1" indent="-342900">
              <a:buFont typeface="Arial" panose="020B0604020202020204" pitchFamily="34" charset="0"/>
              <a:buChar char="•"/>
            </a:pPr>
            <a:r>
              <a:rPr lang="en-US" sz="2000" dirty="0">
                <a:latin typeface="Century Gothic" panose="020B0502020202020204" pitchFamily="34" charset="0"/>
              </a:rPr>
              <a:t>Ask the question</a:t>
            </a:r>
          </a:p>
          <a:p>
            <a:pPr marL="800100" lvl="1" indent="-342900">
              <a:buFont typeface="Arial" panose="020B0604020202020204" pitchFamily="34" charset="0"/>
              <a:buChar char="•"/>
            </a:pPr>
            <a:r>
              <a:rPr lang="en-US" sz="2000" dirty="0">
                <a:latin typeface="Century Gothic" panose="020B0502020202020204" pitchFamily="34" charset="0"/>
              </a:rPr>
              <a:t>Click correct or incorrect button</a:t>
            </a:r>
          </a:p>
        </p:txBody>
      </p:sp>
    </p:spTree>
    <p:extLst>
      <p:ext uri="{BB962C8B-B14F-4D97-AF65-F5344CB8AC3E}">
        <p14:creationId xmlns:p14="http://schemas.microsoft.com/office/powerpoint/2010/main" val="33770472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Patterns Results Page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3259" y="1825625"/>
            <a:ext cx="6037481" cy="4351338"/>
          </a:xfrm>
        </p:spPr>
      </p:pic>
    </p:spTree>
    <p:extLst>
      <p:ext uri="{BB962C8B-B14F-4D97-AF65-F5344CB8AC3E}">
        <p14:creationId xmlns:p14="http://schemas.microsoft.com/office/powerpoint/2010/main" val="5398527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74" y="139495"/>
            <a:ext cx="7886700" cy="1325563"/>
          </a:xfrm>
        </p:spPr>
        <p:txBody>
          <a:bodyPr/>
          <a:lstStyle/>
          <a:p>
            <a:pPr algn="ctr"/>
            <a:r>
              <a:rPr lang="en-US" dirty="0" smtClean="0"/>
              <a:t>Task: Real World </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2401" y="1388225"/>
            <a:ext cx="677816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03019" y="5453149"/>
            <a:ext cx="1558784" cy="598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1248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2237"/>
            <a:ext cx="7886700" cy="1325563"/>
          </a:xfrm>
        </p:spPr>
        <p:txBody>
          <a:bodyPr/>
          <a:lstStyle/>
          <a:p>
            <a:pPr algn="ctr"/>
            <a:r>
              <a:rPr lang="en-US" dirty="0" smtClean="0"/>
              <a:t>Quit and Save</a:t>
            </a:r>
            <a:endParaRPr lang="en-US" dirty="0"/>
          </a:p>
        </p:txBody>
      </p:sp>
      <p:pic>
        <p:nvPicPr>
          <p:cNvPr id="1024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749"/>
          <a:stretch/>
        </p:blipFill>
        <p:spPr bwMode="auto">
          <a:xfrm>
            <a:off x="197284" y="1560535"/>
            <a:ext cx="8749767" cy="3636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89960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0751"/>
            <a:ext cx="7886700" cy="1325563"/>
          </a:xfrm>
        </p:spPr>
        <p:txBody>
          <a:bodyPr/>
          <a:lstStyle/>
          <a:p>
            <a:pPr algn="ctr"/>
            <a:r>
              <a:rPr lang="en-US" dirty="0" smtClean="0">
                <a:solidFill>
                  <a:schemeClr val="bg1">
                    <a:lumMod val="50000"/>
                  </a:schemeClr>
                </a:solidFill>
              </a:rPr>
              <a:t>Pause</a:t>
            </a:r>
            <a:endParaRPr lang="en-US" dirty="0">
              <a:solidFill>
                <a:schemeClr val="bg1">
                  <a:lumMod val="50000"/>
                </a:schemeClr>
              </a:solidFill>
            </a:endParaRPr>
          </a:p>
        </p:txBody>
      </p:sp>
      <p:pic>
        <p:nvPicPr>
          <p:cNvPr id="1126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228600" y="1600200"/>
            <a:ext cx="523341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22566" t="41793" r="22189"/>
          <a:stretch/>
        </p:blipFill>
        <p:spPr bwMode="auto">
          <a:xfrm>
            <a:off x="5096256" y="2599944"/>
            <a:ext cx="3169920" cy="257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24839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647700" y="1761239"/>
            <a:ext cx="3702756" cy="369332"/>
          </a:xfrm>
          <a:prstGeom prst="rect">
            <a:avLst/>
          </a:prstGeom>
          <a:solidFill>
            <a:srgbClr val="92D05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spAutoFit/>
          </a:bodyPr>
          <a:lstStyle/>
          <a:p>
            <a:pPr algn="ctr"/>
            <a:r>
              <a:rPr lang="en-US" b="1" dirty="0" smtClean="0">
                <a:solidFill>
                  <a:prstClr val="white"/>
                </a:solidFill>
                <a:latin typeface="Century Gothic" panose="020B0502020202020204" pitchFamily="34" charset="0"/>
              </a:rPr>
              <a:t>DIRECT ASSESSMENTS</a:t>
            </a:r>
          </a:p>
        </p:txBody>
      </p:sp>
      <p:sp>
        <p:nvSpPr>
          <p:cNvPr id="24" name="TextBox 23"/>
          <p:cNvSpPr txBox="1"/>
          <p:nvPr/>
        </p:nvSpPr>
        <p:spPr>
          <a:xfrm>
            <a:off x="4724400" y="1745850"/>
            <a:ext cx="3810000" cy="369332"/>
          </a:xfrm>
          <a:prstGeom prst="rect">
            <a:avLst/>
          </a:prstGeom>
          <a:solidFill>
            <a:srgbClr val="92D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a:defRPr sz="2000" b="1"/>
            </a:lvl1pPr>
          </a:lstStyle>
          <a:p>
            <a:pPr algn="ctr"/>
            <a:r>
              <a:rPr lang="en-US" sz="1800" dirty="0">
                <a:solidFill>
                  <a:prstClr val="white"/>
                </a:solidFill>
                <a:latin typeface="Century Gothic" panose="020B0502020202020204" pitchFamily="34" charset="0"/>
              </a:rPr>
              <a:t>OBSERVATIONAL ASSESSMENTS</a:t>
            </a:r>
          </a:p>
        </p:txBody>
      </p:sp>
      <p:sp>
        <p:nvSpPr>
          <p:cNvPr id="4" name="TextBox 3"/>
          <p:cNvSpPr txBox="1"/>
          <p:nvPr/>
        </p:nvSpPr>
        <p:spPr>
          <a:xfrm>
            <a:off x="781050" y="2281894"/>
            <a:ext cx="3702756" cy="341632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entury Gothic" panose="020B0502020202020204" pitchFamily="34" charset="0"/>
              </a:rPr>
              <a:t>Vocabulary development</a:t>
            </a:r>
          </a:p>
          <a:p>
            <a:pPr marL="342900" indent="-342900">
              <a:buFont typeface="Arial" panose="020B0604020202020204" pitchFamily="34" charset="0"/>
              <a:buChar char="•"/>
            </a:pPr>
            <a:r>
              <a:rPr lang="en-US" dirty="0">
                <a:latin typeface="Century Gothic" panose="020B0502020202020204" pitchFamily="34" charset="0"/>
              </a:rPr>
              <a:t>Story retell </a:t>
            </a:r>
            <a:r>
              <a:rPr lang="en-US" dirty="0" smtClean="0">
                <a:latin typeface="Century Gothic" panose="020B0502020202020204" pitchFamily="34" charset="0"/>
              </a:rPr>
              <a:t>and comprehension</a:t>
            </a:r>
          </a:p>
          <a:p>
            <a:pPr marL="342900" indent="-342900">
              <a:buFont typeface="Arial" panose="020B0604020202020204" pitchFamily="34" charset="0"/>
              <a:buChar char="•"/>
            </a:pPr>
            <a:r>
              <a:rPr lang="en-US" dirty="0" smtClean="0">
                <a:latin typeface="Century Gothic" panose="020B0502020202020204" pitchFamily="34" charset="0"/>
              </a:rPr>
              <a:t>Book and print knowledge</a:t>
            </a:r>
            <a:endParaRPr lang="en-US" dirty="0">
              <a:latin typeface="Century Gothic" panose="020B0502020202020204" pitchFamily="34" charset="0"/>
            </a:endParaRPr>
          </a:p>
          <a:p>
            <a:pPr marL="342900" indent="-342900">
              <a:buFont typeface="Arial" panose="020B0604020202020204" pitchFamily="34" charset="0"/>
              <a:buChar char="•"/>
            </a:pPr>
            <a:r>
              <a:rPr lang="en-US" dirty="0">
                <a:latin typeface="Century Gothic" panose="020B0502020202020204" pitchFamily="34" charset="0"/>
              </a:rPr>
              <a:t>Letter recognition</a:t>
            </a:r>
          </a:p>
          <a:p>
            <a:pPr marL="342900" indent="-342900">
              <a:buFont typeface="Arial" panose="020B0604020202020204" pitchFamily="34" charset="0"/>
              <a:buChar char="•"/>
            </a:pPr>
            <a:r>
              <a:rPr lang="en-US" dirty="0">
                <a:latin typeface="Century Gothic" panose="020B0502020202020204" pitchFamily="34" charset="0"/>
              </a:rPr>
              <a:t>Letter-sound correspondence</a:t>
            </a:r>
          </a:p>
          <a:p>
            <a:pPr marL="342900" indent="-342900">
              <a:buFont typeface="Arial" panose="020B0604020202020204" pitchFamily="34" charset="0"/>
              <a:buChar char="•"/>
            </a:pPr>
            <a:r>
              <a:rPr lang="en-US" dirty="0">
                <a:latin typeface="Century Gothic" panose="020B0502020202020204" pitchFamily="34" charset="0"/>
              </a:rPr>
              <a:t>Phonological awareness</a:t>
            </a:r>
          </a:p>
          <a:p>
            <a:pPr marL="342900" indent="-342900">
              <a:buFont typeface="Arial" panose="020B0604020202020204" pitchFamily="34" charset="0"/>
              <a:buChar char="•"/>
            </a:pPr>
            <a:r>
              <a:rPr lang="en-US" dirty="0">
                <a:latin typeface="Century Gothic" panose="020B0502020202020204" pitchFamily="34" charset="0"/>
              </a:rPr>
              <a:t>Early science skills</a:t>
            </a:r>
          </a:p>
          <a:p>
            <a:pPr marL="342900" indent="-342900">
              <a:buFont typeface="Arial" panose="020B0604020202020204" pitchFamily="34" charset="0"/>
              <a:buChar char="•"/>
            </a:pPr>
            <a:r>
              <a:rPr lang="en-US" dirty="0">
                <a:latin typeface="Century Gothic" panose="020B0502020202020204" pitchFamily="34" charset="0"/>
              </a:rPr>
              <a:t>Early math skills</a:t>
            </a:r>
          </a:p>
          <a:p>
            <a:pPr marL="342900" indent="-342900">
              <a:buFont typeface="Arial" panose="020B0604020202020204" pitchFamily="34" charset="0"/>
              <a:buChar char="•"/>
            </a:pPr>
            <a:r>
              <a:rPr lang="en-US" dirty="0">
                <a:latin typeface="Century Gothic" panose="020B0502020202020204" pitchFamily="34" charset="0"/>
              </a:rPr>
              <a:t>Early social studies skills</a:t>
            </a:r>
          </a:p>
          <a:p>
            <a:endParaRPr lang="en-US" dirty="0">
              <a:latin typeface="Century Gothic" panose="020B0502020202020204" pitchFamily="34" charset="0"/>
            </a:endParaRPr>
          </a:p>
        </p:txBody>
      </p:sp>
      <p:sp>
        <p:nvSpPr>
          <p:cNvPr id="10" name="TextBox 9"/>
          <p:cNvSpPr txBox="1"/>
          <p:nvPr/>
        </p:nvSpPr>
        <p:spPr>
          <a:xfrm>
            <a:off x="4790303" y="2341609"/>
            <a:ext cx="3810000" cy="3139321"/>
          </a:xfrm>
          <a:prstGeom prst="rect">
            <a:avLst/>
          </a:prstGeom>
          <a:noFill/>
        </p:spPr>
        <p:txBody>
          <a:bodyPr wrap="square" rtlCol="0">
            <a:spAutoFit/>
          </a:bodyPr>
          <a:lstStyle/>
          <a:p>
            <a:pPr marL="342900" indent="-342900">
              <a:buFont typeface="Arial" panose="020B0604020202020204" pitchFamily="34" charset="0"/>
              <a:buChar char="•"/>
            </a:pPr>
            <a:r>
              <a:rPr lang="en-US" dirty="0" smtClean="0">
                <a:latin typeface="Century Gothic" panose="020B0502020202020204" pitchFamily="34" charset="0"/>
              </a:rPr>
              <a:t>Early writing skills</a:t>
            </a:r>
          </a:p>
          <a:p>
            <a:pPr marL="342900" indent="-342900">
              <a:buFont typeface="Arial" panose="020B0604020202020204" pitchFamily="34" charset="0"/>
              <a:buChar char="•"/>
            </a:pPr>
            <a:r>
              <a:rPr lang="en-US" dirty="0" smtClean="0">
                <a:latin typeface="Century Gothic" panose="020B0502020202020204" pitchFamily="34" charset="0"/>
              </a:rPr>
              <a:t>Social and emotional </a:t>
            </a:r>
            <a:r>
              <a:rPr lang="en-US" dirty="0">
                <a:latin typeface="Century Gothic" panose="020B0502020202020204" pitchFamily="34" charset="0"/>
              </a:rPr>
              <a:t>s</a:t>
            </a:r>
            <a:r>
              <a:rPr lang="en-US" dirty="0" smtClean="0">
                <a:latin typeface="Century Gothic" panose="020B0502020202020204" pitchFamily="34" charset="0"/>
              </a:rPr>
              <a:t>kills</a:t>
            </a:r>
          </a:p>
          <a:p>
            <a:pPr marL="342900" indent="-342900">
              <a:buFont typeface="Arial" panose="020B0604020202020204" pitchFamily="34" charset="0"/>
              <a:buChar char="•"/>
            </a:pPr>
            <a:r>
              <a:rPr lang="en-US" dirty="0" smtClean="0">
                <a:latin typeface="Century Gothic" panose="020B0502020202020204" pitchFamily="34" charset="0"/>
              </a:rPr>
              <a:t>Approaches to learning</a:t>
            </a:r>
          </a:p>
          <a:p>
            <a:pPr marL="342900" indent="-342900">
              <a:buFont typeface="Arial" panose="020B0604020202020204" pitchFamily="34" charset="0"/>
              <a:buChar char="•"/>
            </a:pPr>
            <a:r>
              <a:rPr lang="en-US" dirty="0" smtClean="0">
                <a:latin typeface="Century Gothic" panose="020B0502020202020204" pitchFamily="34" charset="0"/>
              </a:rPr>
              <a:t>Physical health and development</a:t>
            </a:r>
          </a:p>
          <a:p>
            <a:pPr marL="342900" lvl="0" indent="-342900">
              <a:buFont typeface="Arial" panose="020B0604020202020204" pitchFamily="34" charset="0"/>
              <a:buChar char="•"/>
            </a:pPr>
            <a:r>
              <a:rPr lang="en-US" dirty="0">
                <a:latin typeface="Century Gothic" panose="020B0502020202020204" pitchFamily="34" charset="0"/>
              </a:rPr>
              <a:t>Speech production and sentence skills </a:t>
            </a:r>
          </a:p>
          <a:p>
            <a:pPr marL="342900" lvl="0" indent="-342900">
              <a:buFont typeface="Arial" panose="020B0604020202020204" pitchFamily="34" charset="0"/>
              <a:buChar char="•"/>
            </a:pPr>
            <a:r>
              <a:rPr lang="en-US" dirty="0">
                <a:latin typeface="Century Gothic" panose="020B0502020202020204" pitchFamily="34" charset="0"/>
              </a:rPr>
              <a:t>Motivation to read</a:t>
            </a:r>
          </a:p>
          <a:p>
            <a:pPr marL="342900" indent="-342900">
              <a:buFont typeface="Arial" panose="020B0604020202020204" pitchFamily="34" charset="0"/>
              <a:buChar char="•"/>
            </a:pPr>
            <a:endParaRPr lang="en-US" dirty="0" smtClean="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2" name="Title 1"/>
          <p:cNvSpPr>
            <a:spLocks noGrp="1"/>
          </p:cNvSpPr>
          <p:nvPr>
            <p:ph type="title"/>
          </p:nvPr>
        </p:nvSpPr>
        <p:spPr>
          <a:xfrm>
            <a:off x="781050" y="255527"/>
            <a:ext cx="7886700" cy="1325563"/>
          </a:xfrm>
        </p:spPr>
        <p:txBody>
          <a:bodyPr/>
          <a:lstStyle/>
          <a:p>
            <a:r>
              <a:rPr lang="en-US" dirty="0" smtClean="0"/>
              <a:t>CIRCLE Progress Monitoring</a:t>
            </a:r>
            <a:endParaRPr lang="en-US" dirty="0"/>
          </a:p>
        </p:txBody>
      </p:sp>
    </p:spTree>
    <p:extLst>
      <p:ext uri="{BB962C8B-B14F-4D97-AF65-F5344CB8AC3E}">
        <p14:creationId xmlns:p14="http://schemas.microsoft.com/office/powerpoint/2010/main" val="111830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2131"/>
            <a:ext cx="7886700" cy="1325563"/>
          </a:xfrm>
        </p:spPr>
        <p:txBody>
          <a:bodyPr/>
          <a:lstStyle/>
          <a:p>
            <a:pPr algn="ctr"/>
            <a:r>
              <a:rPr lang="en-US" dirty="0" smtClean="0"/>
              <a:t>Closing Screen for Student</a:t>
            </a:r>
            <a:endParaRPr lang="en-US" dirty="0"/>
          </a:p>
        </p:txBody>
      </p:sp>
      <p:grpSp>
        <p:nvGrpSpPr>
          <p:cNvPr id="4" name="Group 3"/>
          <p:cNvGrpSpPr/>
          <p:nvPr/>
        </p:nvGrpSpPr>
        <p:grpSpPr>
          <a:xfrm>
            <a:off x="1522706" y="1600200"/>
            <a:ext cx="6098588" cy="4191000"/>
            <a:chOff x="1143000" y="1371600"/>
            <a:chExt cx="6886575" cy="4732511"/>
          </a:xfrm>
        </p:grpSpPr>
        <p:pic>
          <p:nvPicPr>
            <p:cNvPr id="25602" name="Picture 2" descr="C:\Users\amarlow\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6886575" cy="4732511"/>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descr="\\uthsch-nas\devped\Shared_drives\TSR\TSR_Staff\Communications\CIRCLE ASSESSMENT ONLINE\CHARACTERS\COA-ENDSCREEN-ARTI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468" y="1705126"/>
              <a:ext cx="4573638" cy="4065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01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Results Screen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7709" y="2115232"/>
            <a:ext cx="5948581" cy="3726089"/>
          </a:xfrm>
        </p:spPr>
      </p:pic>
    </p:spTree>
    <p:extLst>
      <p:ext uri="{BB962C8B-B14F-4D97-AF65-F5344CB8AC3E}">
        <p14:creationId xmlns:p14="http://schemas.microsoft.com/office/powerpoint/2010/main" val="24238701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00369"/>
            <a:ext cx="7886700" cy="1325563"/>
          </a:xfrm>
        </p:spPr>
        <p:txBody>
          <a:bodyPr>
            <a:normAutofit/>
          </a:bodyPr>
          <a:lstStyle/>
          <a:p>
            <a:pPr algn="ctr"/>
            <a:r>
              <a:rPr lang="en-US" dirty="0" smtClean="0"/>
              <a:t>Math </a:t>
            </a:r>
            <a:br>
              <a:rPr lang="en-US" dirty="0" smtClean="0"/>
            </a:br>
            <a:r>
              <a:rPr lang="en-US" dirty="0" smtClean="0"/>
              <a:t>Administration Video </a:t>
            </a:r>
            <a:endParaRPr lang="en-US" dirty="0"/>
          </a:p>
        </p:txBody>
      </p:sp>
      <p:sp>
        <p:nvSpPr>
          <p:cNvPr id="3" name="Rectangle 2"/>
          <p:cNvSpPr/>
          <p:nvPr/>
        </p:nvSpPr>
        <p:spPr>
          <a:xfrm>
            <a:off x="685800" y="2294206"/>
            <a:ext cx="8153400" cy="1938992"/>
          </a:xfrm>
          <a:prstGeom prst="rect">
            <a:avLst/>
          </a:prstGeom>
        </p:spPr>
        <p:txBody>
          <a:bodyPr wrap="square">
            <a:spAutoFit/>
          </a:bodyPr>
          <a:lstStyle/>
          <a:p>
            <a:r>
              <a:rPr lang="en-US" sz="2800" dirty="0" smtClean="0">
                <a:solidFill>
                  <a:prstClr val="black"/>
                </a:solidFill>
                <a:latin typeface="Century Gothic" panose="020B0502020202020204" pitchFamily="34" charset="0"/>
              </a:rPr>
              <a:t>Cli</a:t>
            </a:r>
            <a:r>
              <a:rPr lang="en-US" sz="2800" dirty="0">
                <a:solidFill>
                  <a:prstClr val="black"/>
                </a:solidFill>
                <a:latin typeface="Century Gothic" panose="020B0502020202020204" pitchFamily="34" charset="0"/>
              </a:rPr>
              <a:t>ck</a:t>
            </a:r>
            <a:r>
              <a:rPr lang="en-US" sz="2800" dirty="0" smtClean="0">
                <a:solidFill>
                  <a:prstClr val="black"/>
                </a:solidFill>
                <a:latin typeface="Century Gothic" panose="020B0502020202020204" pitchFamily="34" charset="0"/>
              </a:rPr>
              <a:t> link to view:</a:t>
            </a:r>
          </a:p>
          <a:p>
            <a:endParaRPr lang="en-US" sz="3600" dirty="0">
              <a:latin typeface="Century Gothic" panose="020B0502020202020204" pitchFamily="34" charset="0"/>
            </a:endParaRPr>
          </a:p>
          <a:p>
            <a:r>
              <a:rPr lang="en-US" sz="2800" dirty="0">
                <a:solidFill>
                  <a:prstClr val="black"/>
                </a:solidFill>
                <a:latin typeface="Century Gothic" panose="020B0502020202020204" pitchFamily="34" charset="0"/>
                <a:hlinkClick r:id="rId3"/>
              </a:rPr>
              <a:t>https://</a:t>
            </a:r>
            <a:r>
              <a:rPr lang="en-US" sz="2800" dirty="0" smtClean="0">
                <a:solidFill>
                  <a:prstClr val="black"/>
                </a:solidFill>
                <a:latin typeface="Century Gothic" panose="020B0502020202020204" pitchFamily="34" charset="0"/>
                <a:hlinkClick r:id="rId3"/>
              </a:rPr>
              <a:t>content.jwplatform.com/previews/0GEfg6YZ-3dQYJPp5</a:t>
            </a:r>
            <a:r>
              <a:rPr lang="en-US" sz="2800" dirty="0" smtClean="0">
                <a:solidFill>
                  <a:prstClr val="black"/>
                </a:solidFill>
                <a:latin typeface="Century Gothic" panose="020B0502020202020204" pitchFamily="34" charset="0"/>
              </a:rPr>
              <a:t> </a:t>
            </a:r>
            <a:endParaRPr lang="en-US" sz="3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890444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Math Group Activity</a:t>
            </a:r>
            <a:endParaRPr lang="en-US" dirty="0"/>
          </a:p>
        </p:txBody>
      </p:sp>
      <p:sp>
        <p:nvSpPr>
          <p:cNvPr id="3" name="Content Placeholder 2"/>
          <p:cNvSpPr>
            <a:spLocks noGrp="1"/>
          </p:cNvSpPr>
          <p:nvPr>
            <p:ph idx="1"/>
          </p:nvPr>
        </p:nvSpPr>
        <p:spPr/>
        <p:txBody>
          <a:bodyPr>
            <a:normAutofit/>
          </a:bodyPr>
          <a:lstStyle/>
          <a:p>
            <a:r>
              <a:rPr lang="en-US" dirty="0"/>
              <a:t>Log into </a:t>
            </a:r>
            <a:r>
              <a:rPr lang="en-US" dirty="0" smtClean="0"/>
              <a:t>the ASSESSMENT </a:t>
            </a:r>
            <a:r>
              <a:rPr lang="en-US" dirty="0"/>
              <a:t>PRACTICE AREA and click on any of the </a:t>
            </a:r>
            <a:r>
              <a:rPr lang="en-US" dirty="0" smtClean="0"/>
              <a:t>Math Components.</a:t>
            </a:r>
            <a:endParaRPr lang="en-US" dirty="0"/>
          </a:p>
          <a:p>
            <a:endParaRPr lang="en-US" sz="1600" dirty="0"/>
          </a:p>
          <a:p>
            <a:r>
              <a:rPr lang="en-US" dirty="0"/>
              <a:t>Practice each </a:t>
            </a:r>
            <a:r>
              <a:rPr lang="en-US" dirty="0" smtClean="0"/>
              <a:t>Math Component </a:t>
            </a:r>
            <a:r>
              <a:rPr lang="en-US" dirty="0"/>
              <a:t>on your own.</a:t>
            </a:r>
          </a:p>
          <a:p>
            <a:endParaRPr lang="en-US" sz="1600" dirty="0" smtClean="0"/>
          </a:p>
          <a:p>
            <a:endParaRPr lang="en-US" sz="1600" dirty="0"/>
          </a:p>
          <a:p>
            <a:endParaRPr lang="en-US" dirty="0"/>
          </a:p>
        </p:txBody>
      </p:sp>
    </p:spTree>
    <p:extLst>
      <p:ext uri="{BB962C8B-B14F-4D97-AF65-F5344CB8AC3E}">
        <p14:creationId xmlns:p14="http://schemas.microsoft.com/office/powerpoint/2010/main" val="12571444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84137"/>
            <a:ext cx="7886700" cy="1325563"/>
          </a:xfrm>
        </p:spPr>
        <p:txBody>
          <a:bodyPr/>
          <a:lstStyle/>
          <a:p>
            <a:pPr algn="ctr"/>
            <a:r>
              <a:rPr lang="en-US" b="1" dirty="0" smtClean="0">
                <a:solidFill>
                  <a:srgbClr val="FFFF00"/>
                </a:solidFill>
              </a:rPr>
              <a:t> </a:t>
            </a:r>
            <a:r>
              <a:rPr lang="en-US" dirty="0" smtClean="0"/>
              <a:t>Book &amp; Print</a:t>
            </a:r>
            <a:endParaRPr lang="en-US" dirty="0"/>
          </a:p>
        </p:txBody>
      </p:sp>
      <p:sp>
        <p:nvSpPr>
          <p:cNvPr id="3" name="Rectangle 2"/>
          <p:cNvSpPr/>
          <p:nvPr/>
        </p:nvSpPr>
        <p:spPr>
          <a:xfrm>
            <a:off x="914400" y="1295400"/>
            <a:ext cx="7620000" cy="830997"/>
          </a:xfrm>
          <a:prstGeom prst="rect">
            <a:avLst/>
          </a:prstGeom>
        </p:spPr>
        <p:txBody>
          <a:bodyPr wrap="square">
            <a:spAutoFit/>
          </a:bodyPr>
          <a:lstStyle/>
          <a:p>
            <a:pPr algn="ctr">
              <a:spcBef>
                <a:spcPts val="1200"/>
              </a:spcBef>
              <a:spcAft>
                <a:spcPts val="1200"/>
              </a:spcAft>
              <a:tabLst>
                <a:tab pos="3257550" algn="l"/>
              </a:tabLst>
              <a:defRPr/>
            </a:pPr>
            <a:r>
              <a:rPr lang="en-US" sz="2400" dirty="0">
                <a:latin typeface="Century Gothic" panose="020B0502020202020204" pitchFamily="34" charset="0"/>
                <a:cs typeface="Levenim MT" pitchFamily="2" charset="-79"/>
              </a:rPr>
              <a:t>Book and Print Checklist:  </a:t>
            </a:r>
            <a:r>
              <a:rPr lang="en-US" sz="2400" dirty="0" smtClean="0">
                <a:latin typeface="Century Gothic" panose="020B0502020202020204" pitchFamily="34" charset="0"/>
                <a:cs typeface="Levenim MT" pitchFamily="2" charset="-79"/>
              </a:rPr>
              <a:t>observes </a:t>
            </a:r>
            <a:r>
              <a:rPr lang="en-US" sz="2400" dirty="0">
                <a:latin typeface="Century Gothic" panose="020B0502020202020204" pitchFamily="34" charset="0"/>
                <a:cs typeface="Levenim MT" pitchFamily="2" charset="-79"/>
              </a:rPr>
              <a:t>the child’s engagement and </a:t>
            </a:r>
            <a:r>
              <a:rPr lang="en-US" sz="2400" dirty="0" smtClean="0">
                <a:latin typeface="Century Gothic" panose="020B0502020202020204" pitchFamily="34" charset="0"/>
                <a:cs typeface="Levenim MT" pitchFamily="2" charset="-79"/>
              </a:rPr>
              <a:t>awareness </a:t>
            </a:r>
            <a:r>
              <a:rPr lang="en-US" sz="2400" dirty="0">
                <a:latin typeface="Century Gothic" panose="020B0502020202020204" pitchFamily="34" charset="0"/>
                <a:cs typeface="Levenim MT" pitchFamily="2" charset="-79"/>
              </a:rPr>
              <a:t>of books and print. </a:t>
            </a:r>
            <a:endParaRPr lang="en-US" sz="2400" dirty="0" smtClean="0">
              <a:latin typeface="Century Gothic" panose="020B0502020202020204" pitchFamily="34" charset="0"/>
              <a:cs typeface="Levenim MT" pitchFamily="2" charset="-79"/>
            </a:endParaRPr>
          </a:p>
        </p:txBody>
      </p:sp>
      <p:sp>
        <p:nvSpPr>
          <p:cNvPr id="7" name="TextBox 6"/>
          <p:cNvSpPr txBox="1"/>
          <p:nvPr/>
        </p:nvSpPr>
        <p:spPr>
          <a:xfrm>
            <a:off x="329609" y="4724400"/>
            <a:ext cx="3200400" cy="1200329"/>
          </a:xfrm>
          <a:prstGeom prst="rect">
            <a:avLst/>
          </a:prstGeom>
          <a:noFill/>
        </p:spPr>
        <p:txBody>
          <a:bodyPr wrap="square" rtlCol="0">
            <a:spAutoFit/>
          </a:bodyPr>
          <a:lstStyle/>
          <a:p>
            <a:r>
              <a:rPr lang="en-US" dirty="0" smtClean="0">
                <a:latin typeface="Century Gothic" panose="020B0502020202020204" pitchFamily="34" charset="0"/>
              </a:rPr>
              <a:t>Teacher gives directive and  </a:t>
            </a:r>
            <a:r>
              <a:rPr lang="en-US" dirty="0">
                <a:latin typeface="Century Gothic" panose="020B0502020202020204" pitchFamily="34" charset="0"/>
              </a:rPr>
              <a:t>s</a:t>
            </a:r>
            <a:r>
              <a:rPr lang="en-US" dirty="0" smtClean="0">
                <a:latin typeface="Century Gothic" panose="020B0502020202020204" pitchFamily="34" charset="0"/>
              </a:rPr>
              <a:t>elects </a:t>
            </a:r>
            <a:r>
              <a:rPr lang="en-US" b="1" dirty="0" smtClean="0">
                <a:solidFill>
                  <a:srgbClr val="92D050"/>
                </a:solidFill>
                <a:latin typeface="Century Gothic" panose="020B0502020202020204" pitchFamily="34" charset="0"/>
              </a:rPr>
              <a:t>“Correct” </a:t>
            </a:r>
            <a:r>
              <a:rPr lang="en-US" dirty="0" smtClean="0">
                <a:latin typeface="Century Gothic" panose="020B0502020202020204" pitchFamily="34" charset="0"/>
              </a:rPr>
              <a:t>or </a:t>
            </a:r>
            <a:r>
              <a:rPr lang="en-US" b="1" dirty="0" smtClean="0">
                <a:solidFill>
                  <a:srgbClr val="92D050"/>
                </a:solidFill>
                <a:latin typeface="Century Gothic" panose="020B0502020202020204" pitchFamily="34" charset="0"/>
              </a:rPr>
              <a:t>“Incorrect” </a:t>
            </a:r>
            <a:r>
              <a:rPr lang="en-US" dirty="0" smtClean="0">
                <a:latin typeface="Century Gothic" panose="020B0502020202020204" pitchFamily="34" charset="0"/>
              </a:rPr>
              <a:t>based on the student’s response</a:t>
            </a:r>
            <a:endParaRPr lang="en-US" dirty="0">
              <a:latin typeface="Century Gothic" panose="020B0502020202020204" pitchFamily="34" charset="0"/>
            </a:endParaRPr>
          </a:p>
        </p:txBody>
      </p:sp>
      <p:sp>
        <p:nvSpPr>
          <p:cNvPr id="4" name="Rectangle 3"/>
          <p:cNvSpPr/>
          <p:nvPr/>
        </p:nvSpPr>
        <p:spPr>
          <a:xfrm>
            <a:off x="152400" y="2362200"/>
            <a:ext cx="4038600" cy="2031325"/>
          </a:xfrm>
          <a:prstGeom prst="rect">
            <a:avLst/>
          </a:prstGeom>
        </p:spPr>
        <p:txBody>
          <a:bodyPr wrap="square">
            <a:spAutoFit/>
          </a:bodyPr>
          <a:lstStyle/>
          <a:p>
            <a:r>
              <a:rPr lang="en-US" dirty="0">
                <a:latin typeface="Century Gothic" panose="020B0502020202020204" pitchFamily="34" charset="0"/>
                <a:cs typeface="Century Gothic"/>
              </a:rPr>
              <a:t>Select a book </a:t>
            </a:r>
            <a:r>
              <a:rPr lang="en-US" dirty="0" smtClean="0">
                <a:latin typeface="Century Gothic" panose="020B0502020202020204" pitchFamily="34" charset="0"/>
                <a:cs typeface="Century Gothic"/>
              </a:rPr>
              <a:t>with these features:</a:t>
            </a:r>
          </a:p>
          <a:p>
            <a:pPr marL="285750" indent="-285750">
              <a:buFont typeface="Arial"/>
              <a:buChar char="•"/>
            </a:pPr>
            <a:r>
              <a:rPr lang="en-US" b="1" dirty="0" smtClean="0">
                <a:solidFill>
                  <a:srgbClr val="92D050"/>
                </a:solidFill>
                <a:latin typeface="Century Gothic" panose="020B0502020202020204" pitchFamily="34" charset="0"/>
                <a:cs typeface="Century Gothic"/>
              </a:rPr>
              <a:t>Print</a:t>
            </a:r>
            <a:r>
              <a:rPr lang="en-US" dirty="0" smtClean="0">
                <a:latin typeface="Century Gothic" panose="020B0502020202020204" pitchFamily="34" charset="0"/>
                <a:cs typeface="Century Gothic"/>
              </a:rPr>
              <a:t> </a:t>
            </a:r>
            <a:r>
              <a:rPr lang="en-US" dirty="0">
                <a:latin typeface="Century Gothic" panose="020B0502020202020204" pitchFamily="34" charset="0"/>
                <a:cs typeface="Century Gothic"/>
              </a:rPr>
              <a:t>on every </a:t>
            </a:r>
            <a:r>
              <a:rPr lang="en-US" dirty="0" smtClean="0">
                <a:latin typeface="Century Gothic" panose="020B0502020202020204" pitchFamily="34" charset="0"/>
                <a:cs typeface="Century Gothic"/>
              </a:rPr>
              <a:t>page</a:t>
            </a:r>
          </a:p>
          <a:p>
            <a:pPr marL="285750" indent="-285750">
              <a:buFont typeface="Arial"/>
              <a:buChar char="•"/>
            </a:pPr>
            <a:r>
              <a:rPr lang="en-US" dirty="0" smtClean="0">
                <a:latin typeface="Century Gothic" panose="020B0502020202020204" pitchFamily="34" charset="0"/>
                <a:cs typeface="Century Gothic"/>
              </a:rPr>
              <a:t>At </a:t>
            </a:r>
            <a:r>
              <a:rPr lang="en-US" dirty="0">
                <a:latin typeface="Century Gothic" panose="020B0502020202020204" pitchFamily="34" charset="0"/>
                <a:cs typeface="Century Gothic"/>
              </a:rPr>
              <a:t>least one page with </a:t>
            </a:r>
            <a:r>
              <a:rPr lang="en-US" b="1" dirty="0">
                <a:solidFill>
                  <a:srgbClr val="92D050"/>
                </a:solidFill>
                <a:latin typeface="Century Gothic" panose="020B0502020202020204" pitchFamily="34" charset="0"/>
                <a:cs typeface="Century Gothic"/>
              </a:rPr>
              <a:t>multiple lines </a:t>
            </a:r>
            <a:r>
              <a:rPr lang="en-US" b="1" dirty="0" smtClean="0">
                <a:solidFill>
                  <a:srgbClr val="92D050"/>
                </a:solidFill>
                <a:latin typeface="Century Gothic" panose="020B0502020202020204" pitchFamily="34" charset="0"/>
                <a:cs typeface="Century Gothic"/>
              </a:rPr>
              <a:t>of print</a:t>
            </a:r>
          </a:p>
          <a:p>
            <a:pPr marL="285750" indent="-285750">
              <a:buFont typeface="Arial"/>
              <a:buChar char="•"/>
            </a:pPr>
            <a:r>
              <a:rPr lang="en-US" dirty="0" smtClean="0">
                <a:latin typeface="Century Gothic" panose="020B0502020202020204" pitchFamily="34" charset="0"/>
                <a:cs typeface="Century Gothic"/>
              </a:rPr>
              <a:t>No </a:t>
            </a:r>
            <a:r>
              <a:rPr lang="en-US" dirty="0">
                <a:latin typeface="Century Gothic" panose="020B0502020202020204" pitchFamily="34" charset="0"/>
                <a:cs typeface="Century Gothic"/>
              </a:rPr>
              <a:t>more than </a:t>
            </a:r>
            <a:r>
              <a:rPr lang="en-US" b="1" dirty="0">
                <a:solidFill>
                  <a:srgbClr val="92D050"/>
                </a:solidFill>
                <a:latin typeface="Century Gothic" panose="020B0502020202020204" pitchFamily="34" charset="0"/>
                <a:cs typeface="Century Gothic"/>
              </a:rPr>
              <a:t>three lines of print </a:t>
            </a:r>
            <a:r>
              <a:rPr lang="en-US" dirty="0">
                <a:latin typeface="Century Gothic" panose="020B0502020202020204" pitchFamily="34" charset="0"/>
                <a:cs typeface="Century Gothic"/>
              </a:rPr>
              <a:t>on each </a:t>
            </a:r>
            <a:r>
              <a:rPr lang="en-US" dirty="0" smtClean="0">
                <a:latin typeface="Century Gothic" panose="020B0502020202020204" pitchFamily="34" charset="0"/>
                <a:cs typeface="Century Gothic"/>
              </a:rPr>
              <a:t>page</a:t>
            </a:r>
          </a:p>
          <a:p>
            <a:pPr marL="285750" indent="-285750">
              <a:buFont typeface="Arial"/>
              <a:buChar char="•"/>
            </a:pPr>
            <a:r>
              <a:rPr lang="en-US" dirty="0" smtClean="0">
                <a:latin typeface="Century Gothic" panose="020B0502020202020204" pitchFamily="34" charset="0"/>
                <a:cs typeface="Century Gothic"/>
              </a:rPr>
              <a:t>Print </a:t>
            </a:r>
            <a:r>
              <a:rPr lang="en-US" dirty="0">
                <a:latin typeface="Century Gothic" panose="020B0502020202020204" pitchFamily="34" charset="0"/>
                <a:cs typeface="Century Gothic"/>
              </a:rPr>
              <a:t>that moves from </a:t>
            </a:r>
            <a:r>
              <a:rPr lang="en-US" b="1" dirty="0">
                <a:solidFill>
                  <a:srgbClr val="92D050"/>
                </a:solidFill>
                <a:latin typeface="Century Gothic" panose="020B0502020202020204" pitchFamily="34" charset="0"/>
                <a:cs typeface="Century Gothic"/>
              </a:rPr>
              <a:t>left to </a:t>
            </a:r>
            <a:r>
              <a:rPr lang="en-US" b="1" dirty="0" smtClean="0">
                <a:solidFill>
                  <a:srgbClr val="92D050"/>
                </a:solidFill>
                <a:latin typeface="Century Gothic" panose="020B0502020202020204" pitchFamily="34" charset="0"/>
                <a:cs typeface="Century Gothic"/>
              </a:rPr>
              <a:t>right</a:t>
            </a:r>
            <a:endParaRPr lang="en-US" b="1" dirty="0">
              <a:solidFill>
                <a:srgbClr val="92D050"/>
              </a:solidFill>
              <a:latin typeface="Century Gothic" panose="020B0502020202020204" pitchFamily="34" charset="0"/>
              <a:cs typeface="Century Gothic"/>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018" y="2689618"/>
            <a:ext cx="4721364" cy="3036625"/>
          </a:xfrm>
          <a:prstGeom prst="rect">
            <a:avLst/>
          </a:prstGeom>
        </p:spPr>
      </p:pic>
    </p:spTree>
    <p:extLst>
      <p:ext uri="{BB962C8B-B14F-4D97-AF65-F5344CB8AC3E}">
        <p14:creationId xmlns:p14="http://schemas.microsoft.com/office/powerpoint/2010/main" val="8835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Book and Print</a:t>
            </a:r>
            <a:br>
              <a:rPr lang="en-US" dirty="0" smtClean="0"/>
            </a:br>
            <a:r>
              <a:rPr lang="en-US" dirty="0" smtClean="0"/>
              <a:t>Administration Video </a:t>
            </a:r>
            <a:endParaRPr lang="en-US" dirty="0"/>
          </a:p>
        </p:txBody>
      </p:sp>
      <p:sp>
        <p:nvSpPr>
          <p:cNvPr id="5" name="Rectangle 4"/>
          <p:cNvSpPr/>
          <p:nvPr/>
        </p:nvSpPr>
        <p:spPr>
          <a:xfrm>
            <a:off x="533400" y="2590800"/>
            <a:ext cx="8382000" cy="1815882"/>
          </a:xfrm>
          <a:prstGeom prst="rect">
            <a:avLst/>
          </a:prstGeom>
        </p:spPr>
        <p:txBody>
          <a:bodyPr wrap="square">
            <a:spAutoFit/>
          </a:bodyPr>
          <a:lstStyle/>
          <a:p>
            <a:r>
              <a:rPr lang="en-US" sz="2800" dirty="0" smtClean="0">
                <a:latin typeface="Century Gothic" panose="020B0502020202020204" pitchFamily="34" charset="0"/>
                <a:ea typeface="Calibri"/>
                <a:cs typeface="Times New Roman"/>
              </a:rPr>
              <a:t>Click link to view:</a:t>
            </a:r>
          </a:p>
          <a:p>
            <a:endParaRPr lang="en-US" sz="2800" dirty="0">
              <a:latin typeface="Century Gothic" panose="020B0502020202020204" pitchFamily="34" charset="0"/>
              <a:ea typeface="Calibri"/>
              <a:cs typeface="Times New Roman"/>
            </a:endParaRPr>
          </a:p>
          <a:p>
            <a:r>
              <a:rPr lang="en-US" sz="2800" u="sng" dirty="0">
                <a:solidFill>
                  <a:srgbClr val="0563C1"/>
                </a:solidFill>
                <a:latin typeface="Century Gothic" panose="020B0502020202020204" pitchFamily="34" charset="0"/>
                <a:ea typeface="Calibri"/>
                <a:cs typeface="Times New Roman"/>
              </a:rPr>
              <a:t>https://content.jwplatform.com/previews/pnFjdK4A-3dQYJPp5</a:t>
            </a:r>
            <a:endParaRPr lang="en-US" sz="2800" dirty="0">
              <a:latin typeface="Century Gothic" panose="020B0502020202020204" pitchFamily="34" charset="0"/>
            </a:endParaRPr>
          </a:p>
        </p:txBody>
      </p:sp>
    </p:spTree>
    <p:extLst>
      <p:ext uri="{BB962C8B-B14F-4D97-AF65-F5344CB8AC3E}">
        <p14:creationId xmlns:p14="http://schemas.microsoft.com/office/powerpoint/2010/main" val="24833289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Book and Print </a:t>
            </a:r>
            <a:br>
              <a:rPr lang="en-US" dirty="0" smtClean="0"/>
            </a:br>
            <a:r>
              <a:rPr lang="en-US" dirty="0" smtClean="0"/>
              <a:t>Group Practice</a:t>
            </a:r>
            <a:endParaRPr lang="en-US" dirty="0"/>
          </a:p>
        </p:txBody>
      </p:sp>
      <p:sp>
        <p:nvSpPr>
          <p:cNvPr id="3" name="Content Placeholder 2"/>
          <p:cNvSpPr>
            <a:spLocks noGrp="1"/>
          </p:cNvSpPr>
          <p:nvPr>
            <p:ph idx="1"/>
          </p:nvPr>
        </p:nvSpPr>
        <p:spPr>
          <a:xfrm>
            <a:off x="628650" y="1982144"/>
            <a:ext cx="7886700" cy="4351338"/>
          </a:xfrm>
        </p:spPr>
        <p:txBody>
          <a:bodyPr/>
          <a:lstStyle/>
          <a:p>
            <a:r>
              <a:rPr lang="en-US" dirty="0"/>
              <a:t>Log into the ASSESSMENT PRACTICE AREA and click on </a:t>
            </a:r>
            <a:r>
              <a:rPr lang="en-US" dirty="0" smtClean="0"/>
              <a:t>the Book and Print Assessment.</a:t>
            </a:r>
            <a:endParaRPr lang="en-US" dirty="0"/>
          </a:p>
          <a:p>
            <a:endParaRPr lang="en-US" sz="1600" dirty="0"/>
          </a:p>
          <a:p>
            <a:r>
              <a:rPr lang="en-US" dirty="0"/>
              <a:t>Practice the </a:t>
            </a:r>
            <a:r>
              <a:rPr lang="en-US" dirty="0" smtClean="0"/>
              <a:t>Book and Print assessment </a:t>
            </a:r>
            <a:r>
              <a:rPr lang="en-US" dirty="0"/>
              <a:t>on your own.</a:t>
            </a:r>
          </a:p>
          <a:p>
            <a:endParaRPr lang="en-US" sz="2400" dirty="0"/>
          </a:p>
          <a:p>
            <a:endParaRPr lang="en-US" dirty="0"/>
          </a:p>
        </p:txBody>
      </p:sp>
    </p:spTree>
    <p:extLst>
      <p:ext uri="{BB962C8B-B14F-4D97-AF65-F5344CB8AC3E}">
        <p14:creationId xmlns:p14="http://schemas.microsoft.com/office/powerpoint/2010/main" val="34401939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3894"/>
            <a:ext cx="7886700" cy="1325563"/>
          </a:xfrm>
        </p:spPr>
        <p:txBody>
          <a:bodyPr/>
          <a:lstStyle/>
          <a:p>
            <a:pPr algn="ctr"/>
            <a:r>
              <a:rPr lang="en-US" dirty="0" smtClean="0"/>
              <a:t>Science and Social Studies</a:t>
            </a:r>
            <a:endParaRPr lang="en-US" dirty="0"/>
          </a:p>
        </p:txBody>
      </p:sp>
      <p:sp>
        <p:nvSpPr>
          <p:cNvPr id="3" name="Content Placeholder 2"/>
          <p:cNvSpPr>
            <a:spLocks noGrp="1"/>
          </p:cNvSpPr>
          <p:nvPr>
            <p:ph idx="1"/>
          </p:nvPr>
        </p:nvSpPr>
        <p:spPr>
          <a:xfrm>
            <a:off x="533400" y="1676400"/>
            <a:ext cx="8077200" cy="4525963"/>
          </a:xfrm>
        </p:spPr>
        <p:txBody>
          <a:bodyPr>
            <a:normAutofit/>
          </a:bodyPr>
          <a:lstStyle/>
          <a:p>
            <a:pPr marL="0" indent="0">
              <a:buNone/>
            </a:pPr>
            <a:endParaRPr lang="en-US" dirty="0"/>
          </a:p>
          <a:p>
            <a:pPr marL="0" indent="0">
              <a:buNone/>
            </a:pPr>
            <a:endParaRPr lang="en-US" sz="3000" dirty="0"/>
          </a:p>
        </p:txBody>
      </p:sp>
      <p:sp>
        <p:nvSpPr>
          <p:cNvPr id="4" name="Rectangle 3"/>
          <p:cNvSpPr/>
          <p:nvPr/>
        </p:nvSpPr>
        <p:spPr>
          <a:xfrm>
            <a:off x="533400" y="1676400"/>
            <a:ext cx="8153400" cy="4154984"/>
          </a:xfrm>
          <a:prstGeom prst="rect">
            <a:avLst/>
          </a:prstGeom>
        </p:spPr>
        <p:txBody>
          <a:bodyPr wrap="square">
            <a:spAutoFit/>
          </a:bodyPr>
          <a:lstStyle/>
          <a:p>
            <a:pPr marL="285750" indent="-285750">
              <a:buFont typeface="Arial" panose="020B0604020202020204" pitchFamily="34" charset="0"/>
              <a:buChar char="•"/>
            </a:pPr>
            <a:r>
              <a:rPr lang="en-US" sz="2400" dirty="0" smtClean="0">
                <a:latin typeface="Century Gothic" panose="020B0502020202020204" pitchFamily="34" charset="0"/>
              </a:rPr>
              <a:t>Each </a:t>
            </a:r>
            <a:r>
              <a:rPr lang="en-US" sz="2400" dirty="0">
                <a:latin typeface="Century Gothic" panose="020B0502020202020204" pitchFamily="34" charset="0"/>
              </a:rPr>
              <a:t>item contains a </a:t>
            </a:r>
            <a:r>
              <a:rPr lang="en-US" sz="2400" b="1" dirty="0">
                <a:solidFill>
                  <a:srgbClr val="92D050"/>
                </a:solidFill>
                <a:latin typeface="Century Gothic" panose="020B0502020202020204" pitchFamily="34" charset="0"/>
              </a:rPr>
              <a:t>scripted question </a:t>
            </a:r>
            <a:r>
              <a:rPr lang="en-US" sz="2400" dirty="0">
                <a:latin typeface="Century Gothic" panose="020B0502020202020204" pitchFamily="34" charset="0"/>
              </a:rPr>
              <a:t>that the child answers by pointing to one of 3 pictures (receptive task). </a:t>
            </a:r>
            <a:endParaRPr lang="en-US" sz="2400" dirty="0" smtClean="0">
              <a:latin typeface="Century Gothic" panose="020B0502020202020204" pitchFamily="34" charset="0"/>
            </a:endParaRPr>
          </a:p>
          <a:p>
            <a:pPr marL="285750" indent="-285750">
              <a:buFont typeface="Arial" panose="020B0604020202020204" pitchFamily="34" charset="0"/>
              <a:buChar char="•"/>
            </a:pPr>
            <a:r>
              <a:rPr lang="en-US" sz="2400" dirty="0" smtClean="0">
                <a:latin typeface="Century Gothic" panose="020B0502020202020204" pitchFamily="34" charset="0"/>
              </a:rPr>
              <a:t>There </a:t>
            </a:r>
            <a:r>
              <a:rPr lang="en-US" sz="2400" dirty="0">
                <a:latin typeface="Century Gothic" panose="020B0502020202020204" pitchFamily="34" charset="0"/>
              </a:rPr>
              <a:t>are </a:t>
            </a:r>
            <a:r>
              <a:rPr lang="en-US" sz="2400" b="1" dirty="0">
                <a:solidFill>
                  <a:srgbClr val="92D050"/>
                </a:solidFill>
                <a:latin typeface="Century Gothic" panose="020B0502020202020204" pitchFamily="34" charset="0"/>
              </a:rPr>
              <a:t>no</a:t>
            </a:r>
            <a:r>
              <a:rPr lang="en-US" sz="2400" dirty="0">
                <a:latin typeface="Century Gothic" panose="020B0502020202020204" pitchFamily="34" charset="0"/>
              </a:rPr>
              <a:t> practice items. </a:t>
            </a:r>
            <a:endParaRPr lang="en-US" sz="2400" dirty="0" smtClean="0">
              <a:latin typeface="Century Gothic" panose="020B0502020202020204" pitchFamily="34" charset="0"/>
            </a:endParaRPr>
          </a:p>
          <a:p>
            <a:pPr marL="285750" indent="-285750">
              <a:buFont typeface="Arial" panose="020B0604020202020204" pitchFamily="34" charset="0"/>
              <a:buChar char="•"/>
            </a:pPr>
            <a:r>
              <a:rPr lang="en-US" sz="2400" dirty="0" smtClean="0">
                <a:latin typeface="Century Gothic" panose="020B0502020202020204" pitchFamily="34" charset="0"/>
              </a:rPr>
              <a:t>Follow </a:t>
            </a:r>
            <a:r>
              <a:rPr lang="en-US" sz="2400" dirty="0">
                <a:latin typeface="Century Gothic" panose="020B0502020202020204" pitchFamily="34" charset="0"/>
              </a:rPr>
              <a:t>the prompt on the screen and record the response by </a:t>
            </a:r>
            <a:r>
              <a:rPr lang="en-US" sz="2400" b="1" dirty="0">
                <a:solidFill>
                  <a:srgbClr val="92D050"/>
                </a:solidFill>
                <a:latin typeface="Century Gothic" panose="020B0502020202020204" pitchFamily="34" charset="0"/>
              </a:rPr>
              <a:t>clicking or touching </a:t>
            </a:r>
            <a:r>
              <a:rPr lang="en-US" sz="2400" dirty="0">
                <a:latin typeface="Century Gothic" panose="020B0502020202020204" pitchFamily="34" charset="0"/>
              </a:rPr>
              <a:t>the item the child selected as the answer. </a:t>
            </a:r>
            <a:endParaRPr lang="en-US" sz="2400" dirty="0" smtClean="0">
              <a:latin typeface="Century Gothic" panose="020B0502020202020204" pitchFamily="34" charset="0"/>
            </a:endParaRPr>
          </a:p>
          <a:p>
            <a:pPr marL="285750" indent="-285750">
              <a:buFont typeface="Arial" panose="020B0604020202020204" pitchFamily="34" charset="0"/>
              <a:buChar char="•"/>
            </a:pPr>
            <a:r>
              <a:rPr lang="en-US" sz="2400" dirty="0" smtClean="0">
                <a:latin typeface="Century Gothic" panose="020B0502020202020204" pitchFamily="34" charset="0"/>
              </a:rPr>
              <a:t>This </a:t>
            </a:r>
            <a:r>
              <a:rPr lang="en-US" sz="2400" dirty="0">
                <a:latin typeface="Century Gothic" panose="020B0502020202020204" pitchFamily="34" charset="0"/>
              </a:rPr>
              <a:t>is an </a:t>
            </a:r>
            <a:r>
              <a:rPr lang="en-US" sz="2400" b="1" dirty="0">
                <a:solidFill>
                  <a:srgbClr val="92D050"/>
                </a:solidFill>
                <a:latin typeface="Century Gothic" panose="020B0502020202020204" pitchFamily="34" charset="0"/>
              </a:rPr>
              <a:t>untimed test</a:t>
            </a:r>
            <a:r>
              <a:rPr lang="en-US" sz="2400" dirty="0">
                <a:latin typeface="Century Gothic" panose="020B0502020202020204" pitchFamily="34" charset="0"/>
              </a:rPr>
              <a:t>, but if the child does not provide a response after about 10 seconds, move on to the next item (e.g., “OK, let’s try another one”) by clicking an incorrect response.</a:t>
            </a:r>
          </a:p>
        </p:txBody>
      </p:sp>
    </p:spTree>
    <p:extLst>
      <p:ext uri="{BB962C8B-B14F-4D97-AF65-F5344CB8AC3E}">
        <p14:creationId xmlns:p14="http://schemas.microsoft.com/office/powerpoint/2010/main" val="8154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37" y="0"/>
            <a:ext cx="7886700" cy="1325563"/>
          </a:xfrm>
        </p:spPr>
        <p:txBody>
          <a:bodyPr/>
          <a:lstStyle/>
          <a:p>
            <a:pPr algn="ctr"/>
            <a:r>
              <a:rPr lang="en-US" dirty="0" smtClean="0"/>
              <a:t>Sample Item</a:t>
            </a:r>
            <a:endParaRPr lang="en-US" dirty="0"/>
          </a:p>
        </p:txBody>
      </p:sp>
      <p:sp>
        <p:nvSpPr>
          <p:cNvPr id="6" name="TextBox 5"/>
          <p:cNvSpPr txBox="1"/>
          <p:nvPr/>
        </p:nvSpPr>
        <p:spPr>
          <a:xfrm>
            <a:off x="5638800" y="1558141"/>
            <a:ext cx="3276600" cy="3970318"/>
          </a:xfrm>
          <a:prstGeom prst="rect">
            <a:avLst/>
          </a:prstGeom>
          <a:noFill/>
        </p:spPr>
        <p:txBody>
          <a:bodyPr wrap="square" rtlCol="0">
            <a:spAutoFit/>
          </a:bodyPr>
          <a:lstStyle/>
          <a:p>
            <a:r>
              <a:rPr lang="en-US" dirty="0">
                <a:latin typeface="Century Gothic" panose="020B0502020202020204" pitchFamily="34" charset="0"/>
                <a:cs typeface="Century Gothic"/>
              </a:rPr>
              <a:t>The teacher prompts are given on the screen and will guide the teacher through the assessment</a:t>
            </a:r>
            <a:r>
              <a:rPr lang="en-US" dirty="0" smtClean="0">
                <a:latin typeface="Century Gothic" panose="020B0502020202020204" pitchFamily="34" charset="0"/>
                <a:cs typeface="Century Gothic"/>
              </a:rPr>
              <a:t>.</a:t>
            </a:r>
          </a:p>
          <a:p>
            <a:endParaRPr lang="en-US" dirty="0">
              <a:latin typeface="Century Gothic" panose="020B0502020202020204" pitchFamily="34" charset="0"/>
            </a:endParaRPr>
          </a:p>
          <a:p>
            <a:endParaRPr lang="en-US" dirty="0">
              <a:latin typeface="Century Gothic" panose="020B0502020202020204" pitchFamily="34" charset="0"/>
            </a:endParaRPr>
          </a:p>
          <a:p>
            <a:pPr marL="285750" indent="-285750">
              <a:buFont typeface="Arial" panose="020B0604020202020204" pitchFamily="34" charset="0"/>
              <a:buChar char="•"/>
            </a:pPr>
            <a:r>
              <a:rPr lang="en-US" dirty="0" smtClean="0">
                <a:latin typeface="Century Gothic" panose="020B0502020202020204" pitchFamily="34" charset="0"/>
              </a:rPr>
              <a:t>Click to select the response </a:t>
            </a:r>
            <a:r>
              <a:rPr lang="en-US" b="1" dirty="0" smtClean="0">
                <a:solidFill>
                  <a:srgbClr val="92D050"/>
                </a:solidFill>
                <a:latin typeface="Century Gothic" panose="020B0502020202020204" pitchFamily="34" charset="0"/>
              </a:rPr>
              <a:t>given by the student</a:t>
            </a:r>
            <a:r>
              <a:rPr lang="en-US" dirty="0" smtClean="0">
                <a:latin typeface="Century Gothic" panose="020B0502020202020204" pitchFamily="34" charset="0"/>
              </a:rPr>
              <a:t>.</a:t>
            </a:r>
          </a:p>
          <a:p>
            <a:endParaRPr lang="en-US" dirty="0">
              <a:latin typeface="Century Gothic" panose="020B0502020202020204" pitchFamily="34" charset="0"/>
            </a:endParaRPr>
          </a:p>
          <a:p>
            <a:pPr marL="285750" indent="-285750">
              <a:buFont typeface="Arial" panose="020B0604020202020204" pitchFamily="34" charset="0"/>
              <a:buChar char="•"/>
            </a:pPr>
            <a:r>
              <a:rPr lang="en-US" b="1" dirty="0" smtClean="0">
                <a:solidFill>
                  <a:srgbClr val="92D050"/>
                </a:solidFill>
                <a:latin typeface="Century Gothic" panose="020B0502020202020204" pitchFamily="34" charset="0"/>
              </a:rPr>
              <a:t>“Previous</a:t>
            </a:r>
            <a:r>
              <a:rPr lang="en-US" b="1" dirty="0">
                <a:solidFill>
                  <a:srgbClr val="92D050"/>
                </a:solidFill>
                <a:latin typeface="Century Gothic" panose="020B0502020202020204" pitchFamily="34" charset="0"/>
              </a:rPr>
              <a:t>” </a:t>
            </a:r>
            <a:r>
              <a:rPr lang="en-US" dirty="0">
                <a:latin typeface="Century Gothic" panose="020B0502020202020204" pitchFamily="34" charset="0"/>
              </a:rPr>
              <a:t>button allows you to go back and correct a </a:t>
            </a:r>
            <a:r>
              <a:rPr lang="en-US" dirty="0" smtClean="0">
                <a:latin typeface="Century Gothic" panose="020B0502020202020204" pitchFamily="34" charset="0"/>
              </a:rPr>
              <a:t>response if a scoring error was made.</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5035188"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42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 </a:t>
            </a:r>
            <a:r>
              <a:rPr lang="en-US" dirty="0"/>
              <a:t>Results Screen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683" y="1303111"/>
            <a:ext cx="6512405" cy="4351338"/>
          </a:xfrm>
        </p:spPr>
      </p:pic>
    </p:spTree>
    <p:extLst>
      <p:ext uri="{BB962C8B-B14F-4D97-AF65-F5344CB8AC3E}">
        <p14:creationId xmlns:p14="http://schemas.microsoft.com/office/powerpoint/2010/main" val="3712776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153400" cy="1219200"/>
          </a:xfrm>
        </p:spPr>
        <p:txBody>
          <a:bodyPr>
            <a:normAutofit fontScale="90000"/>
          </a:bodyPr>
          <a:lstStyle/>
          <a:p>
            <a:pPr algn="ctr"/>
            <a:r>
              <a:rPr lang="en-US" dirty="0" smtClean="0">
                <a:cs typeface="Levenim MT" panose="02010502060101010101" pitchFamily="2" charset="-79"/>
              </a:rPr>
              <a:t>Head Start Early Learning Outcomes Framework </a:t>
            </a:r>
            <a:endParaRPr lang="en-US" dirty="0">
              <a:cs typeface="Levenim MT" panose="02010502060101010101" pitchFamily="2" charset="-79"/>
            </a:endParaRPr>
          </a:p>
        </p:txBody>
      </p:sp>
      <p:pic>
        <p:nvPicPr>
          <p:cNvPr id="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295400" y="3429000"/>
            <a:ext cx="63246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057400"/>
            <a:ext cx="62484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11861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pPr algn="ctr"/>
            <a:r>
              <a:rPr lang="en-US" dirty="0" smtClean="0"/>
              <a:t>Closing Screen for Student</a:t>
            </a:r>
            <a:endParaRPr lang="en-US" dirty="0"/>
          </a:p>
        </p:txBody>
      </p:sp>
      <p:pic>
        <p:nvPicPr>
          <p:cNvPr id="4" name="Picture 2" descr="C:\Users\amarlow\Desktop\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9200"/>
            <a:ext cx="6886575" cy="4732511"/>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uthsch-nas\devped\Shared_drives\TSR\TSR_Staff\Communications\CIRCLE ASSESSMENT ONLINE\CHARACTERS\S-COA-ENDSCREEN-WRIT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8837" y="1524000"/>
            <a:ext cx="4805363" cy="4271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7454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98437"/>
            <a:ext cx="7886700" cy="1325563"/>
          </a:xfrm>
        </p:spPr>
        <p:txBody>
          <a:bodyPr/>
          <a:lstStyle/>
          <a:p>
            <a:pPr algn="ctr"/>
            <a:r>
              <a:rPr lang="en-US" dirty="0" smtClean="0"/>
              <a:t>Observables </a:t>
            </a:r>
            <a:endParaRPr lang="en-US" dirty="0"/>
          </a:p>
        </p:txBody>
      </p:sp>
      <p:sp>
        <p:nvSpPr>
          <p:cNvPr id="5" name="Content Placeholder 2"/>
          <p:cNvSpPr>
            <a:spLocks noGrp="1"/>
          </p:cNvSpPr>
          <p:nvPr>
            <p:ph idx="1"/>
          </p:nvPr>
        </p:nvSpPr>
        <p:spPr>
          <a:xfrm>
            <a:off x="457200" y="1524000"/>
            <a:ext cx="3886200" cy="4525963"/>
          </a:xfrm>
        </p:spPr>
        <p:txBody>
          <a:bodyPr>
            <a:normAutofit/>
          </a:bodyPr>
          <a:lstStyle/>
          <a:p>
            <a:r>
              <a:rPr lang="en-US" sz="1800" dirty="0" smtClean="0"/>
              <a:t>The Observable assessment is given </a:t>
            </a:r>
            <a:r>
              <a:rPr lang="en-US" sz="1800" b="1" dirty="0" smtClean="0">
                <a:solidFill>
                  <a:srgbClr val="92D050"/>
                </a:solidFill>
              </a:rPr>
              <a:t>separately</a:t>
            </a:r>
            <a:r>
              <a:rPr lang="en-US" sz="1800" dirty="0" smtClean="0"/>
              <a:t> from the other sections.</a:t>
            </a:r>
          </a:p>
          <a:p>
            <a:r>
              <a:rPr lang="en-US" sz="1800" dirty="0" smtClean="0"/>
              <a:t>The Observables can be used to help </a:t>
            </a:r>
            <a:r>
              <a:rPr lang="en-US" sz="1800" b="1" dirty="0" smtClean="0">
                <a:solidFill>
                  <a:srgbClr val="92D050"/>
                </a:solidFill>
              </a:rPr>
              <a:t>support a child’s portfolio</a:t>
            </a:r>
            <a:r>
              <a:rPr lang="en-US" sz="1800" dirty="0" smtClean="0"/>
              <a:t>.</a:t>
            </a:r>
          </a:p>
          <a:p>
            <a:r>
              <a:rPr lang="en-US" sz="1800" dirty="0" smtClean="0"/>
              <a:t>Record </a:t>
            </a:r>
            <a:r>
              <a:rPr lang="en-US" sz="1800" b="1" dirty="0" smtClean="0">
                <a:solidFill>
                  <a:srgbClr val="92D050"/>
                </a:solidFill>
              </a:rPr>
              <a:t>notes</a:t>
            </a:r>
            <a:r>
              <a:rPr lang="en-US" sz="1800" dirty="0" smtClean="0"/>
              <a:t> about specific behavior.</a:t>
            </a:r>
          </a:p>
          <a:p>
            <a:r>
              <a:rPr lang="en-US" sz="1800" dirty="0" smtClean="0"/>
              <a:t>Label notes with </a:t>
            </a:r>
            <a:r>
              <a:rPr lang="en-US" sz="1800" b="1" dirty="0" smtClean="0">
                <a:solidFill>
                  <a:srgbClr val="92D050"/>
                </a:solidFill>
              </a:rPr>
              <a:t>a date and time.</a:t>
            </a:r>
          </a:p>
          <a:p>
            <a:r>
              <a:rPr lang="en-US" sz="1800" dirty="0" smtClean="0"/>
              <a:t>Note specific </a:t>
            </a:r>
            <a:r>
              <a:rPr lang="en-US" sz="1800" b="1" dirty="0" smtClean="0">
                <a:solidFill>
                  <a:srgbClr val="92D050"/>
                </a:solidFill>
              </a:rPr>
              <a:t>interests and strengths </a:t>
            </a:r>
            <a:r>
              <a:rPr lang="en-US" sz="1800" dirty="0" smtClean="0"/>
              <a:t>as well as areas of</a:t>
            </a:r>
            <a:r>
              <a:rPr lang="en-US" sz="1800" b="1" dirty="0" smtClean="0">
                <a:solidFill>
                  <a:srgbClr val="92D050"/>
                </a:solidFill>
              </a:rPr>
              <a:t> weakness</a:t>
            </a:r>
            <a:r>
              <a:rPr lang="en-US" sz="1800" dirty="0" smtClean="0"/>
              <a:t>. </a:t>
            </a:r>
          </a:p>
        </p:txBody>
      </p:sp>
      <p:sp>
        <p:nvSpPr>
          <p:cNvPr id="6" name="Content Placeholder 2"/>
          <p:cNvSpPr txBox="1">
            <a:spLocks/>
          </p:cNvSpPr>
          <p:nvPr/>
        </p:nvSpPr>
        <p:spPr bwMode="auto">
          <a:xfrm>
            <a:off x="4648200" y="1562987"/>
            <a:ext cx="38862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lnSpcReduction="10000"/>
          </a:bodyPr>
          <a:lst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a:lstStyle>
          <a:p>
            <a:pPr marL="0" indent="0">
              <a:spcBef>
                <a:spcPts val="0"/>
              </a:spcBef>
              <a:spcAft>
                <a:spcPts val="1200"/>
              </a:spcAft>
              <a:buFontTx/>
              <a:buNone/>
              <a:defRPr/>
            </a:pPr>
            <a:r>
              <a:rPr lang="en-US" sz="1600" kern="0" dirty="0" smtClean="0">
                <a:latin typeface="Century Gothic" panose="020B0502020202020204" pitchFamily="34" charset="0"/>
                <a:cs typeface="Century Gothic"/>
              </a:rPr>
              <a:t>The components of the </a:t>
            </a:r>
            <a:r>
              <a:rPr lang="en-US" sz="1600" b="1" kern="0" dirty="0" smtClean="0">
                <a:solidFill>
                  <a:srgbClr val="92D050"/>
                </a:solidFill>
                <a:latin typeface="Century Gothic" panose="020B0502020202020204" pitchFamily="34" charset="0"/>
                <a:cs typeface="Century Gothic"/>
              </a:rPr>
              <a:t>Observables</a:t>
            </a:r>
            <a:r>
              <a:rPr lang="en-US" sz="1600" kern="0" dirty="0" smtClean="0">
                <a:latin typeface="Century Gothic" panose="020B0502020202020204" pitchFamily="34" charset="0"/>
                <a:cs typeface="Century Gothic"/>
              </a:rPr>
              <a:t> include:</a:t>
            </a:r>
          </a:p>
          <a:p>
            <a:pPr marL="514350" indent="-514350">
              <a:lnSpc>
                <a:spcPct val="110000"/>
              </a:lnSpc>
              <a:spcBef>
                <a:spcPts val="0"/>
              </a:spcBef>
              <a:spcAft>
                <a:spcPts val="1200"/>
              </a:spcAft>
              <a:buClr>
                <a:schemeClr val="tx1"/>
              </a:buClr>
              <a:buFont typeface="+mj-lt"/>
              <a:buAutoNum type="arabicPeriod"/>
              <a:defRPr/>
            </a:pPr>
            <a:r>
              <a:rPr lang="en-US" sz="1600" kern="0" dirty="0" smtClean="0">
                <a:latin typeface="Century Gothic" panose="020B0502020202020204" pitchFamily="34" charset="0"/>
                <a:cs typeface="Century Gothic"/>
              </a:rPr>
              <a:t>Social Screener </a:t>
            </a:r>
          </a:p>
          <a:p>
            <a:pPr marL="514350" indent="-514350">
              <a:lnSpc>
                <a:spcPct val="110000"/>
              </a:lnSpc>
              <a:spcBef>
                <a:spcPts val="0"/>
              </a:spcBef>
              <a:spcAft>
                <a:spcPts val="1200"/>
              </a:spcAft>
              <a:buClr>
                <a:schemeClr val="tx1"/>
              </a:buClr>
              <a:buFont typeface="+mj-lt"/>
              <a:buAutoNum type="arabicPeriod"/>
              <a:defRPr/>
            </a:pPr>
            <a:r>
              <a:rPr lang="en-US" sz="1600" kern="0" dirty="0" smtClean="0">
                <a:latin typeface="Century Gothic" panose="020B0502020202020204" pitchFamily="34" charset="0"/>
                <a:cs typeface="Century Gothic"/>
              </a:rPr>
              <a:t>Early Writing Checklist</a:t>
            </a:r>
          </a:p>
          <a:p>
            <a:pPr marL="514350" indent="-514350">
              <a:lnSpc>
                <a:spcPct val="110000"/>
              </a:lnSpc>
              <a:spcBef>
                <a:spcPts val="0"/>
              </a:spcBef>
              <a:spcAft>
                <a:spcPts val="1200"/>
              </a:spcAft>
              <a:buClr>
                <a:schemeClr val="tx1"/>
              </a:buClr>
              <a:buFont typeface="+mj-lt"/>
              <a:buAutoNum type="arabicPeriod"/>
              <a:defRPr/>
            </a:pPr>
            <a:r>
              <a:rPr lang="en-US" sz="1600" kern="0" dirty="0" smtClean="0">
                <a:latin typeface="Century Gothic" panose="020B0502020202020204" pitchFamily="34" charset="0"/>
                <a:cs typeface="Century Gothic"/>
              </a:rPr>
              <a:t>Physical Development and Health</a:t>
            </a:r>
          </a:p>
          <a:p>
            <a:pPr marL="514350" indent="-514350">
              <a:lnSpc>
                <a:spcPct val="110000"/>
              </a:lnSpc>
              <a:spcBef>
                <a:spcPts val="0"/>
              </a:spcBef>
              <a:spcAft>
                <a:spcPts val="1200"/>
              </a:spcAft>
              <a:buClr>
                <a:schemeClr val="tx1"/>
              </a:buClr>
              <a:buFont typeface="+mj-lt"/>
              <a:buAutoNum type="arabicPeriod"/>
              <a:defRPr/>
            </a:pPr>
            <a:r>
              <a:rPr lang="en-US" sz="1600" kern="0" dirty="0" smtClean="0">
                <a:latin typeface="Century Gothic" panose="020B0502020202020204" pitchFamily="34" charset="0"/>
                <a:cs typeface="Century Gothic"/>
              </a:rPr>
              <a:t>Approaches to Learning</a:t>
            </a:r>
          </a:p>
          <a:p>
            <a:pPr marL="514350" indent="-514350">
              <a:lnSpc>
                <a:spcPct val="110000"/>
              </a:lnSpc>
              <a:spcBef>
                <a:spcPts val="0"/>
              </a:spcBef>
              <a:spcAft>
                <a:spcPts val="1200"/>
              </a:spcAft>
              <a:buClr>
                <a:schemeClr val="tx1"/>
              </a:buClr>
              <a:buFont typeface="+mj-lt"/>
              <a:buAutoNum type="arabicPeriod"/>
              <a:defRPr/>
            </a:pPr>
            <a:r>
              <a:rPr lang="en-US" sz="1600" kern="0" dirty="0" smtClean="0">
                <a:latin typeface="Century Gothic" panose="020B0502020202020204" pitchFamily="34" charset="0"/>
                <a:cs typeface="Century Gothic"/>
              </a:rPr>
              <a:t>Speech Production and Sentence Skills</a:t>
            </a:r>
          </a:p>
          <a:p>
            <a:pPr marL="514350" indent="-514350">
              <a:lnSpc>
                <a:spcPct val="110000"/>
              </a:lnSpc>
              <a:spcBef>
                <a:spcPts val="0"/>
              </a:spcBef>
              <a:spcAft>
                <a:spcPts val="1200"/>
              </a:spcAft>
              <a:buClr>
                <a:schemeClr val="tx1"/>
              </a:buClr>
              <a:buFont typeface="+mj-lt"/>
              <a:buAutoNum type="arabicPeriod"/>
              <a:defRPr/>
            </a:pPr>
            <a:r>
              <a:rPr lang="en-US" sz="1600" kern="0" dirty="0" smtClean="0">
                <a:latin typeface="Century Gothic" panose="020B0502020202020204" pitchFamily="34" charset="0"/>
                <a:cs typeface="Century Gothic"/>
              </a:rPr>
              <a:t>Motivation to read</a:t>
            </a:r>
            <a:endParaRPr lang="en-US" sz="1600" kern="0" dirty="0">
              <a:latin typeface="Century Gothic" panose="020B0502020202020204" pitchFamily="34" charset="0"/>
              <a:cs typeface="Century Gothic"/>
            </a:endParaRPr>
          </a:p>
          <a:p>
            <a:pPr marL="0" indent="0">
              <a:lnSpc>
                <a:spcPct val="120000"/>
              </a:lnSpc>
              <a:spcBef>
                <a:spcPts val="0"/>
              </a:spcBef>
              <a:spcAft>
                <a:spcPts val="1200"/>
              </a:spcAft>
              <a:buNone/>
              <a:defRPr/>
            </a:pPr>
            <a:r>
              <a:rPr lang="en-US" sz="1600" kern="0" dirty="0" smtClean="0">
                <a:latin typeface="Century Gothic" panose="020B0502020202020204" pitchFamily="34" charset="0"/>
                <a:cs typeface="Century Gothic"/>
              </a:rPr>
              <a:t>The child </a:t>
            </a:r>
            <a:r>
              <a:rPr lang="en-US" sz="1600" b="1" kern="0" dirty="0" smtClean="0">
                <a:solidFill>
                  <a:srgbClr val="92D050"/>
                </a:solidFill>
                <a:latin typeface="Century Gothic" panose="020B0502020202020204" pitchFamily="34" charset="0"/>
                <a:cs typeface="Century Gothic"/>
              </a:rPr>
              <a:t>does not </a:t>
            </a:r>
            <a:r>
              <a:rPr lang="en-US" sz="1600" kern="0" dirty="0" smtClean="0">
                <a:latin typeface="Century Gothic" panose="020B0502020202020204" pitchFamily="34" charset="0"/>
                <a:cs typeface="Century Gothic"/>
              </a:rPr>
              <a:t>need to be present during the completion of an observable checklist.</a:t>
            </a:r>
          </a:p>
        </p:txBody>
      </p:sp>
    </p:spTree>
    <p:extLst>
      <p:ext uri="{BB962C8B-B14F-4D97-AF65-F5344CB8AC3E}">
        <p14:creationId xmlns:p14="http://schemas.microsoft.com/office/powerpoint/2010/main" val="372967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Observables as Portfolio </a:t>
            </a:r>
            <a:r>
              <a:rPr lang="en-US" dirty="0"/>
              <a:t>B</a:t>
            </a:r>
            <a:r>
              <a:rPr lang="en-US" dirty="0" smtClean="0"/>
              <a:t>uilding Tools </a:t>
            </a:r>
            <a:endParaRPr lang="en-US" dirty="0"/>
          </a:p>
        </p:txBody>
      </p:sp>
      <p:sp>
        <p:nvSpPr>
          <p:cNvPr id="3" name="Content Placeholder 2"/>
          <p:cNvSpPr>
            <a:spLocks noGrp="1"/>
          </p:cNvSpPr>
          <p:nvPr>
            <p:ph idx="1"/>
          </p:nvPr>
        </p:nvSpPr>
        <p:spPr>
          <a:xfrm>
            <a:off x="628650" y="2181885"/>
            <a:ext cx="7886700" cy="3755778"/>
          </a:xfrm>
        </p:spPr>
        <p:txBody>
          <a:bodyPr/>
          <a:lstStyle/>
          <a:p>
            <a:r>
              <a:rPr lang="en-US" dirty="0"/>
              <a:t>Tailor classroom and activities to meet children’s needs</a:t>
            </a:r>
          </a:p>
          <a:p>
            <a:r>
              <a:rPr lang="en-US" dirty="0" smtClean="0"/>
              <a:t>Become </a:t>
            </a:r>
            <a:r>
              <a:rPr lang="en-US" dirty="0"/>
              <a:t>thoughtful observers</a:t>
            </a:r>
          </a:p>
          <a:p>
            <a:r>
              <a:rPr lang="en-US" dirty="0" smtClean="0"/>
              <a:t>Enhance </a:t>
            </a:r>
            <a:r>
              <a:rPr lang="en-US" dirty="0"/>
              <a:t>parent conferences</a:t>
            </a:r>
          </a:p>
          <a:p>
            <a:r>
              <a:rPr lang="en-US" dirty="0" smtClean="0"/>
              <a:t>Share </a:t>
            </a:r>
            <a:r>
              <a:rPr lang="en-US" dirty="0"/>
              <a:t>information with supervisors, advisors, and coaches</a:t>
            </a:r>
          </a:p>
          <a:p>
            <a:r>
              <a:rPr lang="en-US" dirty="0" smtClean="0"/>
              <a:t>Remember </a:t>
            </a:r>
            <a:r>
              <a:rPr lang="en-US" dirty="0"/>
              <a:t>important child information</a:t>
            </a:r>
          </a:p>
        </p:txBody>
      </p:sp>
    </p:spTree>
    <p:extLst>
      <p:ext uri="{BB962C8B-B14F-4D97-AF65-F5344CB8AC3E}">
        <p14:creationId xmlns:p14="http://schemas.microsoft.com/office/powerpoint/2010/main" val="26327455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28650" y="258034"/>
            <a:ext cx="7886700" cy="1325563"/>
          </a:xfrm>
        </p:spPr>
        <p:txBody>
          <a:bodyPr/>
          <a:lstStyle/>
          <a:p>
            <a:pPr algn="ctr"/>
            <a:r>
              <a:rPr lang="en-US" dirty="0" smtClean="0"/>
              <a:t>Observable Components</a:t>
            </a:r>
            <a:endParaRPr lang="en-US" dirty="0"/>
          </a:p>
        </p:txBody>
      </p:sp>
      <p:sp>
        <p:nvSpPr>
          <p:cNvPr id="5" name="Content Placeholder 2"/>
          <p:cNvSpPr>
            <a:spLocks noGrp="1"/>
          </p:cNvSpPr>
          <p:nvPr>
            <p:ph idx="1"/>
          </p:nvPr>
        </p:nvSpPr>
        <p:spPr/>
        <p:txBody>
          <a:bodyPr>
            <a:normAutofit/>
          </a:bodyPr>
          <a:lstStyle/>
          <a:p>
            <a:r>
              <a:rPr lang="en-US" dirty="0" smtClean="0"/>
              <a:t>Social Screener: observes the child’s </a:t>
            </a:r>
            <a:r>
              <a:rPr lang="en-US" b="1" dirty="0" smtClean="0">
                <a:solidFill>
                  <a:srgbClr val="92D050"/>
                </a:solidFill>
              </a:rPr>
              <a:t>social and emotional development</a:t>
            </a:r>
            <a:r>
              <a:rPr lang="en-US" dirty="0" smtClean="0"/>
              <a:t>. </a:t>
            </a:r>
          </a:p>
          <a:p>
            <a:r>
              <a:rPr lang="en-US" dirty="0" smtClean="0"/>
              <a:t>Early Writing Checklist: observes a child’s use of </a:t>
            </a:r>
            <a:r>
              <a:rPr lang="en-US" b="1" dirty="0" smtClean="0">
                <a:solidFill>
                  <a:srgbClr val="92D050"/>
                </a:solidFill>
              </a:rPr>
              <a:t>writing in the classroom</a:t>
            </a:r>
            <a:r>
              <a:rPr lang="en-US" dirty="0" smtClean="0"/>
              <a:t>.</a:t>
            </a:r>
          </a:p>
          <a:p>
            <a:pPr>
              <a:lnSpc>
                <a:spcPct val="80000"/>
              </a:lnSpc>
              <a:spcBef>
                <a:spcPts val="1200"/>
              </a:spcBef>
              <a:spcAft>
                <a:spcPts val="1200"/>
              </a:spcAft>
              <a:defRPr/>
            </a:pPr>
            <a:r>
              <a:rPr lang="en-US" kern="0" dirty="0" smtClean="0">
                <a:cs typeface="Century Gothic"/>
              </a:rPr>
              <a:t>Physical </a:t>
            </a:r>
            <a:r>
              <a:rPr lang="en-US" kern="0" dirty="0">
                <a:cs typeface="Century Gothic"/>
              </a:rPr>
              <a:t>Development and Health</a:t>
            </a:r>
          </a:p>
          <a:p>
            <a:pPr>
              <a:lnSpc>
                <a:spcPct val="80000"/>
              </a:lnSpc>
              <a:spcBef>
                <a:spcPts val="1200"/>
              </a:spcBef>
              <a:spcAft>
                <a:spcPts val="1200"/>
              </a:spcAft>
              <a:defRPr/>
            </a:pPr>
            <a:r>
              <a:rPr lang="en-US" kern="0" dirty="0" smtClean="0">
                <a:cs typeface="Century Gothic"/>
              </a:rPr>
              <a:t>Approaches </a:t>
            </a:r>
            <a:r>
              <a:rPr lang="en-US" kern="0" dirty="0">
                <a:cs typeface="Century Gothic"/>
              </a:rPr>
              <a:t>to </a:t>
            </a:r>
            <a:r>
              <a:rPr lang="en-US" kern="0" dirty="0" smtClean="0">
                <a:cs typeface="Century Gothic"/>
              </a:rPr>
              <a:t>Learning</a:t>
            </a:r>
            <a:endParaRPr lang="en-US" kern="0" dirty="0">
              <a:cs typeface="Century Gothic"/>
            </a:endParaRPr>
          </a:p>
        </p:txBody>
      </p:sp>
    </p:spTree>
    <p:extLst>
      <p:ext uri="{BB962C8B-B14F-4D97-AF65-F5344CB8AC3E}">
        <p14:creationId xmlns:p14="http://schemas.microsoft.com/office/powerpoint/2010/main" val="124927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normAutofit fontScale="90000"/>
          </a:bodyPr>
          <a:lstStyle/>
          <a:p>
            <a:r>
              <a:rPr lang="en-US" dirty="0" smtClean="0"/>
              <a:t>Sample Observables Checklist</a:t>
            </a:r>
            <a:endParaRPr lang="en-US" dirty="0"/>
          </a:p>
        </p:txBody>
      </p:sp>
      <p:sp>
        <p:nvSpPr>
          <p:cNvPr id="7" name="Content Placeholder 1"/>
          <p:cNvSpPr>
            <a:spLocks noGrp="1"/>
          </p:cNvSpPr>
          <p:nvPr>
            <p:ph idx="1"/>
          </p:nvPr>
        </p:nvSpPr>
        <p:spPr>
          <a:xfrm>
            <a:off x="4141519" y="1240972"/>
            <a:ext cx="3733800" cy="2030680"/>
          </a:xfrm>
        </p:spPr>
        <p:txBody>
          <a:bodyPr>
            <a:noAutofit/>
          </a:bodyPr>
          <a:lstStyle/>
          <a:p>
            <a:pPr marL="0" indent="0">
              <a:buNone/>
            </a:pPr>
            <a:r>
              <a:rPr lang="en-US" sz="1400" dirty="0" smtClean="0"/>
              <a:t>Mark each item as you observe the behaviors using the following criteria:</a:t>
            </a:r>
          </a:p>
          <a:p>
            <a:pPr marL="457200" lvl="1" indent="0">
              <a:buNone/>
            </a:pPr>
            <a:r>
              <a:rPr lang="en-US" sz="1400" b="1" dirty="0" smtClean="0">
                <a:solidFill>
                  <a:srgbClr val="92D050"/>
                </a:solidFill>
              </a:rPr>
              <a:t>1. </a:t>
            </a:r>
            <a:r>
              <a:rPr lang="en-US" sz="1400" b="1" dirty="0">
                <a:solidFill>
                  <a:srgbClr val="92D050"/>
                </a:solidFill>
              </a:rPr>
              <a:t>R</a:t>
            </a:r>
            <a:r>
              <a:rPr lang="en-US" sz="1400" b="1" dirty="0" smtClean="0">
                <a:solidFill>
                  <a:srgbClr val="92D050"/>
                </a:solidFill>
              </a:rPr>
              <a:t>arely: </a:t>
            </a:r>
            <a:r>
              <a:rPr lang="en-US" sz="1400" dirty="0" smtClean="0"/>
              <a:t>The child never or rarely demonstrates the behavior </a:t>
            </a:r>
          </a:p>
          <a:p>
            <a:pPr marL="457200" lvl="1" indent="0">
              <a:buNone/>
            </a:pPr>
            <a:r>
              <a:rPr lang="en-US" sz="1400" b="1" dirty="0" smtClean="0">
                <a:solidFill>
                  <a:srgbClr val="92D050"/>
                </a:solidFill>
              </a:rPr>
              <a:t>2. Sometimes: </a:t>
            </a:r>
            <a:r>
              <a:rPr lang="en-US" sz="1400" dirty="0" smtClean="0"/>
              <a:t>The child sometimes demonstrates the behavior</a:t>
            </a:r>
          </a:p>
          <a:p>
            <a:pPr marL="457200" lvl="1" indent="0">
              <a:buNone/>
            </a:pPr>
            <a:r>
              <a:rPr lang="en-US" sz="1400" b="1" dirty="0" smtClean="0">
                <a:solidFill>
                  <a:srgbClr val="92D050"/>
                </a:solidFill>
              </a:rPr>
              <a:t>3. Consistently: </a:t>
            </a:r>
            <a:r>
              <a:rPr lang="en-US" sz="1400" dirty="0" smtClean="0"/>
              <a:t>The child consistently demonstrates the behavior</a:t>
            </a:r>
            <a:endParaRPr lang="en-US" sz="1400" dirty="0"/>
          </a:p>
        </p:txBody>
      </p:sp>
      <p:pic>
        <p:nvPicPr>
          <p:cNvPr id="3" name="Picture 2"/>
          <p:cNvPicPr>
            <a:picLocks noChangeAspect="1"/>
          </p:cNvPicPr>
          <p:nvPr/>
        </p:nvPicPr>
        <p:blipFill>
          <a:blip r:embed="rId3"/>
          <a:stretch>
            <a:fillRect/>
          </a:stretch>
        </p:blipFill>
        <p:spPr>
          <a:xfrm>
            <a:off x="594472" y="3393662"/>
            <a:ext cx="6210088" cy="2805257"/>
          </a:xfrm>
          <a:prstGeom prst="rect">
            <a:avLst/>
          </a:prstGeom>
        </p:spPr>
      </p:pic>
      <p:cxnSp>
        <p:nvCxnSpPr>
          <p:cNvPr id="8" name="Straight Arrow Connector 7"/>
          <p:cNvCxnSpPr/>
          <p:nvPr/>
        </p:nvCxnSpPr>
        <p:spPr>
          <a:xfrm>
            <a:off x="3070760" y="2588821"/>
            <a:ext cx="1287484" cy="1365662"/>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2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normAutofit fontScale="90000"/>
          </a:bodyPr>
          <a:lstStyle/>
          <a:p>
            <a:r>
              <a:rPr lang="en-US" dirty="0" smtClean="0"/>
              <a:t>Sample Observables Checklist</a:t>
            </a:r>
            <a:endParaRPr lang="en-US" dirty="0"/>
          </a:p>
        </p:txBody>
      </p:sp>
      <p:sp>
        <p:nvSpPr>
          <p:cNvPr id="7" name="Content Placeholder 1"/>
          <p:cNvSpPr>
            <a:spLocks noGrp="1"/>
          </p:cNvSpPr>
          <p:nvPr>
            <p:ph idx="1"/>
          </p:nvPr>
        </p:nvSpPr>
        <p:spPr>
          <a:xfrm>
            <a:off x="5257800" y="1447801"/>
            <a:ext cx="3733800" cy="3017322"/>
          </a:xfrm>
        </p:spPr>
        <p:txBody>
          <a:bodyPr>
            <a:noAutofit/>
          </a:bodyPr>
          <a:lstStyle/>
          <a:p>
            <a:pPr marL="0" indent="0">
              <a:buNone/>
            </a:pPr>
            <a:r>
              <a:rPr lang="en-US" sz="1600" dirty="0" smtClean="0"/>
              <a:t>Mark each item as you observe the behaviors using the following criteria:</a:t>
            </a:r>
          </a:p>
          <a:p>
            <a:pPr marL="457200" lvl="1" indent="0">
              <a:buNone/>
            </a:pPr>
            <a:r>
              <a:rPr lang="en-US" sz="1600" b="1" dirty="0" smtClean="0">
                <a:solidFill>
                  <a:srgbClr val="92D050"/>
                </a:solidFill>
              </a:rPr>
              <a:t>1. Rarely: </a:t>
            </a:r>
            <a:r>
              <a:rPr lang="en-US" sz="1600" dirty="0" smtClean="0"/>
              <a:t>The child never or rarely demonstrates the behavior </a:t>
            </a:r>
          </a:p>
          <a:p>
            <a:pPr marL="457200" lvl="1" indent="0">
              <a:buNone/>
            </a:pPr>
            <a:r>
              <a:rPr lang="en-US" sz="1600" b="1" dirty="0" smtClean="0">
                <a:solidFill>
                  <a:srgbClr val="92D050"/>
                </a:solidFill>
              </a:rPr>
              <a:t>2. </a:t>
            </a:r>
            <a:r>
              <a:rPr lang="en-US" sz="1600" b="1" dirty="0">
                <a:solidFill>
                  <a:srgbClr val="92D050"/>
                </a:solidFill>
              </a:rPr>
              <a:t>Sometimes: </a:t>
            </a:r>
            <a:r>
              <a:rPr lang="en-US" sz="1600" dirty="0" smtClean="0"/>
              <a:t>The child sometimes demonstrates the behavior</a:t>
            </a:r>
          </a:p>
          <a:p>
            <a:pPr marL="457200" lvl="1" indent="0">
              <a:buNone/>
            </a:pPr>
            <a:r>
              <a:rPr lang="en-US" sz="1600" b="1" dirty="0" smtClean="0">
                <a:solidFill>
                  <a:srgbClr val="92D050"/>
                </a:solidFill>
              </a:rPr>
              <a:t>3. </a:t>
            </a:r>
            <a:r>
              <a:rPr lang="en-US" sz="1600" b="1" dirty="0">
                <a:solidFill>
                  <a:srgbClr val="92D050"/>
                </a:solidFill>
              </a:rPr>
              <a:t>Consistently: </a:t>
            </a:r>
            <a:r>
              <a:rPr lang="en-US" sz="1600" dirty="0" smtClean="0"/>
              <a:t>The child consistently demonstrates the behavior</a:t>
            </a:r>
            <a:endParaRPr lang="en-US" sz="1600" dirty="0"/>
          </a:p>
        </p:txBody>
      </p:sp>
      <p:pic>
        <p:nvPicPr>
          <p:cNvPr id="4" name="Picture 3"/>
          <p:cNvPicPr>
            <a:picLocks noChangeAspect="1"/>
          </p:cNvPicPr>
          <p:nvPr/>
        </p:nvPicPr>
        <p:blipFill>
          <a:blip r:embed="rId3"/>
          <a:stretch>
            <a:fillRect/>
          </a:stretch>
        </p:blipFill>
        <p:spPr>
          <a:xfrm>
            <a:off x="332509" y="2170821"/>
            <a:ext cx="5355771" cy="3178703"/>
          </a:xfrm>
          <a:prstGeom prst="rect">
            <a:avLst/>
          </a:prstGeom>
        </p:spPr>
      </p:pic>
      <p:cxnSp>
        <p:nvCxnSpPr>
          <p:cNvPr id="8" name="Straight Arrow Connector 7"/>
          <p:cNvCxnSpPr/>
          <p:nvPr/>
        </p:nvCxnSpPr>
        <p:spPr>
          <a:xfrm>
            <a:off x="4082391" y="1447801"/>
            <a:ext cx="73973" cy="1112837"/>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96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fontScale="90000"/>
          </a:bodyPr>
          <a:lstStyle/>
          <a:p>
            <a:pPr algn="ctr"/>
            <a:r>
              <a:rPr lang="en-US" dirty="0" smtClean="0"/>
              <a:t>Observables </a:t>
            </a:r>
            <a:br>
              <a:rPr lang="en-US" dirty="0" smtClean="0"/>
            </a:br>
            <a:r>
              <a:rPr lang="en-US" dirty="0" smtClean="0"/>
              <a:t>Administration Video </a:t>
            </a:r>
            <a:br>
              <a:rPr lang="en-US" dirty="0" smtClean="0"/>
            </a:br>
            <a:endParaRPr lang="en-US" dirty="0"/>
          </a:p>
        </p:txBody>
      </p:sp>
      <p:sp>
        <p:nvSpPr>
          <p:cNvPr id="3" name="Rectangle 2"/>
          <p:cNvSpPr/>
          <p:nvPr/>
        </p:nvSpPr>
        <p:spPr>
          <a:xfrm>
            <a:off x="304800" y="2438400"/>
            <a:ext cx="8686800" cy="1815882"/>
          </a:xfrm>
          <a:prstGeom prst="rect">
            <a:avLst/>
          </a:prstGeom>
        </p:spPr>
        <p:txBody>
          <a:bodyPr wrap="square">
            <a:spAutoFit/>
          </a:bodyPr>
          <a:lstStyle/>
          <a:p>
            <a:r>
              <a:rPr lang="en-US" sz="2800" dirty="0" smtClean="0">
                <a:latin typeface="Century Gothic" panose="020B0502020202020204" pitchFamily="34" charset="0"/>
              </a:rPr>
              <a:t>Click link to view:</a:t>
            </a:r>
          </a:p>
          <a:p>
            <a:endParaRPr lang="en-US" sz="2800" dirty="0">
              <a:latin typeface="Century Gothic" panose="020B0502020202020204" pitchFamily="34" charset="0"/>
            </a:endParaRPr>
          </a:p>
          <a:p>
            <a:r>
              <a:rPr lang="en-US" sz="2800" u="sng" dirty="0">
                <a:latin typeface="Century Gothic" panose="020B0502020202020204" pitchFamily="34" charset="0"/>
                <a:hlinkClick r:id="rId3"/>
              </a:rPr>
              <a:t>https://</a:t>
            </a:r>
            <a:r>
              <a:rPr lang="en-US" sz="2800" u="sng" dirty="0" smtClean="0">
                <a:latin typeface="Century Gothic" panose="020B0502020202020204" pitchFamily="34" charset="0"/>
                <a:hlinkClick r:id="rId3"/>
              </a:rPr>
              <a:t>content.jwplatform.com/previews/3ocuKlis-3dQYJPp5</a:t>
            </a:r>
            <a:r>
              <a:rPr lang="en-US" sz="2800" u="sng" dirty="0" smtClean="0">
                <a:latin typeface="Century Gothic" panose="020B0502020202020204" pitchFamily="34" charset="0"/>
              </a:rPr>
              <a:t> </a:t>
            </a:r>
            <a:endParaRPr lang="en-US" sz="2800" dirty="0">
              <a:latin typeface="Century Gothic" panose="020B0502020202020204" pitchFamily="34" charset="0"/>
            </a:endParaRPr>
          </a:p>
        </p:txBody>
      </p:sp>
    </p:spTree>
    <p:extLst>
      <p:ext uri="{BB962C8B-B14F-4D97-AF65-F5344CB8AC3E}">
        <p14:creationId xmlns:p14="http://schemas.microsoft.com/office/powerpoint/2010/main" val="188658415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Observables Group Practice</a:t>
            </a:r>
            <a:endParaRPr lang="en-US" dirty="0"/>
          </a:p>
        </p:txBody>
      </p:sp>
      <p:sp>
        <p:nvSpPr>
          <p:cNvPr id="3" name="Content Placeholder 2"/>
          <p:cNvSpPr>
            <a:spLocks noGrp="1"/>
          </p:cNvSpPr>
          <p:nvPr>
            <p:ph idx="1"/>
          </p:nvPr>
        </p:nvSpPr>
        <p:spPr/>
        <p:txBody>
          <a:bodyPr>
            <a:normAutofit/>
          </a:bodyPr>
          <a:lstStyle/>
          <a:p>
            <a:r>
              <a:rPr lang="en-US" dirty="0" smtClean="0"/>
              <a:t>Log into the ASSESSMENT PRACTICE AREA  and click on any of the components in the Social Emotional checklist.</a:t>
            </a:r>
          </a:p>
          <a:p>
            <a:pPr marL="0" indent="0">
              <a:buNone/>
            </a:pPr>
            <a:endParaRPr lang="en-US" sz="1800" dirty="0" smtClean="0"/>
          </a:p>
          <a:p>
            <a:r>
              <a:rPr lang="en-US" dirty="0" smtClean="0"/>
              <a:t>Practice </a:t>
            </a:r>
            <a:r>
              <a:rPr lang="en-US" dirty="0"/>
              <a:t>each </a:t>
            </a:r>
            <a:r>
              <a:rPr lang="en-US" dirty="0" smtClean="0"/>
              <a:t>Social Emotional checklist component on </a:t>
            </a:r>
            <a:r>
              <a:rPr lang="en-US" dirty="0"/>
              <a:t>your own.</a:t>
            </a:r>
          </a:p>
          <a:p>
            <a:endParaRPr lang="en-US" sz="1600" dirty="0"/>
          </a:p>
          <a:p>
            <a:endParaRPr lang="en-US" sz="1600" dirty="0"/>
          </a:p>
          <a:p>
            <a:pPr marL="0" indent="0">
              <a:buNone/>
            </a:pPr>
            <a:r>
              <a:rPr lang="en-US" sz="2400" i="1" dirty="0"/>
              <a:t>Note: Participants may discuss afterwards if on an </a:t>
            </a:r>
            <a:r>
              <a:rPr lang="en-US" sz="2400" i="1" dirty="0" smtClean="0"/>
              <a:t>online </a:t>
            </a:r>
            <a:r>
              <a:rPr lang="en-US" sz="2400" i="1" dirty="0"/>
              <a:t>discussion</a:t>
            </a:r>
            <a:r>
              <a:rPr lang="en-US" sz="2400" dirty="0"/>
              <a:t>. </a:t>
            </a:r>
          </a:p>
          <a:p>
            <a:endParaRPr lang="en-US" dirty="0" smtClean="0"/>
          </a:p>
          <a:p>
            <a:endParaRPr lang="en-US" dirty="0"/>
          </a:p>
        </p:txBody>
      </p:sp>
    </p:spTree>
    <p:extLst>
      <p:ext uri="{BB962C8B-B14F-4D97-AF65-F5344CB8AC3E}">
        <p14:creationId xmlns:p14="http://schemas.microsoft.com/office/powerpoint/2010/main" val="25532102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156" y="182247"/>
            <a:ext cx="7886700" cy="1031412"/>
          </a:xfrm>
        </p:spPr>
        <p:txBody>
          <a:bodyPr/>
          <a:lstStyle/>
          <a:p>
            <a:pPr algn="ctr"/>
            <a:r>
              <a:rPr lang="en-US" dirty="0"/>
              <a:t>Early Writing  Checklist</a:t>
            </a:r>
          </a:p>
        </p:txBody>
      </p:sp>
      <p:pic>
        <p:nvPicPr>
          <p:cNvPr id="5" name="Content Placeholder 4"/>
          <p:cNvPicPr>
            <a:picLocks noGrp="1"/>
          </p:cNvPicPr>
          <p:nvPr>
            <p:ph idx="1"/>
          </p:nvPr>
        </p:nvPicPr>
        <p:blipFill>
          <a:blip r:embed="rId3"/>
          <a:stretch>
            <a:fillRect/>
          </a:stretch>
        </p:blipFill>
        <p:spPr>
          <a:xfrm>
            <a:off x="1948705" y="1277599"/>
            <a:ext cx="5599251" cy="5070763"/>
          </a:xfrm>
          <a:prstGeom prst="rect">
            <a:avLst/>
          </a:prstGeom>
        </p:spPr>
      </p:pic>
    </p:spTree>
    <p:extLst>
      <p:ext uri="{BB962C8B-B14F-4D97-AF65-F5344CB8AC3E}">
        <p14:creationId xmlns:p14="http://schemas.microsoft.com/office/powerpoint/2010/main" val="16054208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36" y="260902"/>
            <a:ext cx="5915025" cy="823436"/>
          </a:xfrm>
        </p:spPr>
        <p:txBody>
          <a:bodyPr>
            <a:normAutofit fontScale="90000"/>
          </a:bodyPr>
          <a:lstStyle/>
          <a:p>
            <a:pPr algn="ctr"/>
            <a:r>
              <a:rPr lang="en-US" dirty="0"/>
              <a:t>Early Writing Checklist </a:t>
            </a:r>
            <a:br>
              <a:rPr lang="en-US" dirty="0"/>
            </a:br>
            <a:r>
              <a:rPr lang="en-US" dirty="0"/>
              <a:t>Results Page</a:t>
            </a:r>
          </a:p>
        </p:txBody>
      </p:sp>
      <p:pic>
        <p:nvPicPr>
          <p:cNvPr id="9" name="Content Placeholder 8"/>
          <p:cNvPicPr>
            <a:picLocks noGrp="1" noChangeAspect="1"/>
          </p:cNvPicPr>
          <p:nvPr>
            <p:ph idx="1"/>
          </p:nvPr>
        </p:nvPicPr>
        <p:blipFill>
          <a:blip r:embed="rId4"/>
          <a:stretch>
            <a:fillRect/>
          </a:stretch>
        </p:blipFill>
        <p:spPr>
          <a:xfrm>
            <a:off x="957944" y="1575708"/>
            <a:ext cx="7072611" cy="3923458"/>
          </a:xfrm>
          <a:prstGeom prst="rect">
            <a:avLst/>
          </a:prstGeom>
        </p:spPr>
      </p:pic>
    </p:spTree>
    <p:custDataLst>
      <p:tags r:id="rId1"/>
    </p:custDataLst>
    <p:extLst>
      <p:ext uri="{BB962C8B-B14F-4D97-AF65-F5344CB8AC3E}">
        <p14:creationId xmlns:p14="http://schemas.microsoft.com/office/powerpoint/2010/main" val="4109048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1371600"/>
          </a:xfrm>
        </p:spPr>
        <p:txBody>
          <a:bodyPr>
            <a:normAutofit/>
          </a:bodyPr>
          <a:lstStyle/>
          <a:p>
            <a:pPr algn="ctr"/>
            <a:r>
              <a:rPr lang="en-US" dirty="0" smtClean="0"/>
              <a:t>Head Start Domains and </a:t>
            </a:r>
            <a:br>
              <a:rPr lang="en-US" dirty="0" smtClean="0"/>
            </a:br>
            <a:r>
              <a:rPr lang="en-US" dirty="0" smtClean="0"/>
              <a:t>CIRCLE Progress Monitoring </a:t>
            </a:r>
            <a:endParaRPr lang="en-US" dirty="0"/>
          </a:p>
        </p:txBody>
      </p:sp>
      <p:pic>
        <p:nvPicPr>
          <p:cNvPr id="4" name="Picture 3"/>
          <p:cNvPicPr>
            <a:picLocks noChangeAspect="1"/>
          </p:cNvPicPr>
          <p:nvPr/>
        </p:nvPicPr>
        <p:blipFill>
          <a:blip r:embed="rId3"/>
          <a:stretch>
            <a:fillRect/>
          </a:stretch>
        </p:blipFill>
        <p:spPr>
          <a:xfrm>
            <a:off x="313182" y="1752600"/>
            <a:ext cx="8373618" cy="3876675"/>
          </a:xfrm>
          <a:prstGeom prst="rect">
            <a:avLst/>
          </a:prstGeom>
        </p:spPr>
      </p:pic>
    </p:spTree>
    <p:extLst>
      <p:ext uri="{BB962C8B-B14F-4D97-AF65-F5344CB8AC3E}">
        <p14:creationId xmlns:p14="http://schemas.microsoft.com/office/powerpoint/2010/main" val="142833152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58248"/>
            <a:ext cx="7886700" cy="1325563"/>
          </a:xfrm>
        </p:spPr>
        <p:txBody>
          <a:bodyPr>
            <a:normAutofit/>
          </a:bodyPr>
          <a:lstStyle/>
          <a:p>
            <a:pPr algn="ctr"/>
            <a:r>
              <a:rPr lang="en-US" dirty="0"/>
              <a:t>Early Writing Checklist</a:t>
            </a:r>
            <a:r>
              <a:rPr lang="en-US" dirty="0" smtClean="0"/>
              <a:t/>
            </a:r>
            <a:br>
              <a:rPr lang="en-US" dirty="0" smtClean="0"/>
            </a:br>
            <a:r>
              <a:rPr lang="en-US" dirty="0" smtClean="0"/>
              <a:t>Individual </a:t>
            </a:r>
            <a:r>
              <a:rPr lang="en-US" dirty="0"/>
              <a:t>S</a:t>
            </a:r>
            <a:r>
              <a:rPr lang="en-US" dirty="0" smtClean="0"/>
              <a:t>tudent </a:t>
            </a:r>
            <a:r>
              <a:rPr lang="en-US" dirty="0"/>
              <a:t>R</a:t>
            </a:r>
            <a:r>
              <a:rPr lang="en-US" dirty="0" smtClean="0"/>
              <a:t>eport </a:t>
            </a:r>
            <a:endParaRPr lang="en-US" dirty="0"/>
          </a:p>
        </p:txBody>
      </p:sp>
      <p:pic>
        <p:nvPicPr>
          <p:cNvPr id="4" name="Content Placeholder 3"/>
          <p:cNvPicPr>
            <a:picLocks noGrp="1" noChangeAspect="1"/>
          </p:cNvPicPr>
          <p:nvPr>
            <p:ph idx="1"/>
          </p:nvPr>
        </p:nvPicPr>
        <p:blipFill>
          <a:blip r:embed="rId3"/>
          <a:stretch>
            <a:fillRect/>
          </a:stretch>
        </p:blipFill>
        <p:spPr>
          <a:xfrm>
            <a:off x="842962" y="1781300"/>
            <a:ext cx="7458075" cy="3835729"/>
          </a:xfrm>
          <a:prstGeom prst="rect">
            <a:avLst/>
          </a:prstGeom>
        </p:spPr>
      </p:pic>
    </p:spTree>
    <p:extLst>
      <p:ext uri="{BB962C8B-B14F-4D97-AF65-F5344CB8AC3E}">
        <p14:creationId xmlns:p14="http://schemas.microsoft.com/office/powerpoint/2010/main" val="231265434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8853"/>
            <a:ext cx="7886700" cy="1325563"/>
          </a:xfrm>
        </p:spPr>
        <p:txBody>
          <a:bodyPr/>
          <a:lstStyle/>
          <a:p>
            <a:pPr algn="ctr"/>
            <a:r>
              <a:rPr lang="en-US" dirty="0" smtClean="0"/>
              <a:t>Assessment Resources </a:t>
            </a:r>
            <a:endParaRPr lang="en-US" dirty="0"/>
          </a:p>
        </p:txBody>
      </p:sp>
      <p:pic>
        <p:nvPicPr>
          <p:cNvPr id="4" name="Content Placeholder 3"/>
          <p:cNvPicPr>
            <a:picLocks noGrp="1" noChangeAspect="1"/>
          </p:cNvPicPr>
          <p:nvPr>
            <p:ph idx="1"/>
          </p:nvPr>
        </p:nvPicPr>
        <p:blipFill>
          <a:blip r:embed="rId3"/>
          <a:stretch>
            <a:fillRect/>
          </a:stretch>
        </p:blipFill>
        <p:spPr>
          <a:xfrm>
            <a:off x="628650" y="1484416"/>
            <a:ext cx="7886700" cy="4446602"/>
          </a:xfrm>
          <a:prstGeom prst="rect">
            <a:avLst/>
          </a:prstGeom>
        </p:spPr>
      </p:pic>
    </p:spTree>
    <p:extLst>
      <p:ext uri="{BB962C8B-B14F-4D97-AF65-F5344CB8AC3E}">
        <p14:creationId xmlns:p14="http://schemas.microsoft.com/office/powerpoint/2010/main" val="268079567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42704"/>
            <a:ext cx="7886700" cy="1325563"/>
          </a:xfrm>
        </p:spPr>
        <p:txBody>
          <a:bodyPr/>
          <a:lstStyle/>
          <a:p>
            <a:pPr algn="ctr"/>
            <a:r>
              <a:rPr lang="en-US" dirty="0" smtClean="0"/>
              <a:t>Data Reports</a:t>
            </a:r>
            <a:endParaRPr lang="en-US" dirty="0"/>
          </a:p>
        </p:txBody>
      </p:sp>
      <p:pic>
        <p:nvPicPr>
          <p:cNvPr id="4098" name="Picture 2" descr="http://udayarumilli.com/wp-content/uploads/2013/05/UDAYARUMILLI_REPOR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1230489"/>
            <a:ext cx="640080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58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1" cy="1219200"/>
          </a:xfrm>
        </p:spPr>
        <p:txBody>
          <a:bodyPr>
            <a:normAutofit/>
          </a:bodyPr>
          <a:lstStyle/>
          <a:p>
            <a:pPr algn="ctr"/>
            <a:r>
              <a:rPr lang="en-US" dirty="0">
                <a:solidFill>
                  <a:schemeClr val="bg1">
                    <a:lumMod val="50000"/>
                  </a:schemeClr>
                </a:solidFill>
              </a:rPr>
              <a:t>	</a:t>
            </a:r>
            <a:r>
              <a:rPr lang="en-US" dirty="0" smtClean="0">
                <a:solidFill>
                  <a:schemeClr val="bg1">
                    <a:lumMod val="50000"/>
                  </a:schemeClr>
                </a:solidFill>
                <a:cs typeface="Helvetica" panose="020B0604020202020204" pitchFamily="34" charset="0"/>
              </a:rPr>
              <a:t>Four Types of Reports</a:t>
            </a:r>
            <a:endParaRPr lang="en-US" dirty="0">
              <a:solidFill>
                <a:schemeClr val="bg1">
                  <a:lumMod val="50000"/>
                </a:schemeClr>
              </a:solidFill>
              <a:cs typeface="Helvetica" panose="020B0604020202020204" pitchFamily="34" charset="0"/>
            </a:endParaRPr>
          </a:p>
        </p:txBody>
      </p:sp>
      <p:graphicFrame>
        <p:nvGraphicFramePr>
          <p:cNvPr id="4" name="Diagram 3"/>
          <p:cNvGraphicFramePr/>
          <p:nvPr>
            <p:extLst>
              <p:ext uri="{D42A27DB-BD31-4B8C-83A1-F6EECF244321}">
                <p14:modId xmlns:p14="http://schemas.microsoft.com/office/powerpoint/2010/main" val="1161431415"/>
              </p:ext>
            </p:extLst>
          </p:nvPr>
        </p:nvGraphicFramePr>
        <p:xfrm>
          <a:off x="0" y="1371600"/>
          <a:ext cx="8763000" cy="484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286000" y="1501914"/>
            <a:ext cx="5576834" cy="707886"/>
          </a:xfrm>
          <a:prstGeom prst="rect">
            <a:avLst/>
          </a:prstGeom>
          <a:noFill/>
        </p:spPr>
        <p:txBody>
          <a:bodyPr wrap="square" rtlCol="0">
            <a:spAutoFit/>
          </a:bodyPr>
          <a:lstStyle/>
          <a:p>
            <a:pPr lvl="0"/>
            <a:r>
              <a:rPr lang="en-US" sz="2000" b="1" dirty="0" smtClean="0">
                <a:latin typeface="Tw Cen MT" panose="020B0602020104020603" pitchFamily="34" charset="0"/>
                <a:cs typeface="Helvetica" panose="020B0604020202020204" pitchFamily="34" charset="0"/>
              </a:rPr>
              <a:t>Completion</a:t>
            </a:r>
            <a:r>
              <a:rPr lang="en-US" sz="2000" dirty="0" smtClean="0">
                <a:latin typeface="Tw Cen MT" panose="020B0602020104020603" pitchFamily="34" charset="0"/>
                <a:cs typeface="Helvetica" panose="020B0604020202020204" pitchFamily="34" charset="0"/>
              </a:rPr>
              <a:t> - Tracks </a:t>
            </a:r>
            <a:r>
              <a:rPr lang="en-US" sz="2000" dirty="0">
                <a:latin typeface="Tw Cen MT" panose="020B0602020104020603" pitchFamily="34" charset="0"/>
                <a:cs typeface="Helvetica" panose="020B0604020202020204" pitchFamily="34" charset="0"/>
              </a:rPr>
              <a:t>completion of required assessments</a:t>
            </a:r>
            <a:endParaRPr lang="en-US" sz="2000" dirty="0">
              <a:latin typeface="Tw Cen MT" panose="020B0602020104020603" pitchFamily="34" charset="0"/>
            </a:endParaRPr>
          </a:p>
        </p:txBody>
      </p:sp>
      <p:sp>
        <p:nvSpPr>
          <p:cNvPr id="9" name="TextBox 8"/>
          <p:cNvSpPr txBox="1"/>
          <p:nvPr/>
        </p:nvSpPr>
        <p:spPr>
          <a:xfrm>
            <a:off x="2266507" y="2743200"/>
            <a:ext cx="5201093" cy="707886"/>
          </a:xfrm>
          <a:prstGeom prst="rect">
            <a:avLst/>
          </a:prstGeom>
          <a:noFill/>
        </p:spPr>
        <p:txBody>
          <a:bodyPr wrap="square" rtlCol="0">
            <a:spAutoFit/>
          </a:bodyPr>
          <a:lstStyle/>
          <a:p>
            <a:r>
              <a:rPr lang="en-US" sz="2000" b="1" dirty="0">
                <a:latin typeface="Tw Cen MT" panose="020B0602020104020603" pitchFamily="34" charset="0"/>
                <a:cs typeface="Helvetica" panose="020B0604020202020204" pitchFamily="34" charset="0"/>
              </a:rPr>
              <a:t>Growth</a:t>
            </a:r>
            <a:r>
              <a:rPr lang="en-US" sz="2000" dirty="0">
                <a:latin typeface="Tw Cen MT" panose="020B0602020104020603" pitchFamily="34" charset="0"/>
                <a:cs typeface="Helvetica" panose="020B0604020202020204" pitchFamily="34" charset="0"/>
              </a:rPr>
              <a:t> - Allows districts, communities, and               teachers to view children’s gains over </a:t>
            </a:r>
            <a:r>
              <a:rPr lang="en-US" sz="2000" dirty="0" smtClean="0">
                <a:latin typeface="Tw Cen MT" panose="020B0602020104020603" pitchFamily="34" charset="0"/>
                <a:cs typeface="Helvetica" panose="020B0604020202020204" pitchFamily="34" charset="0"/>
              </a:rPr>
              <a:t>time</a:t>
            </a:r>
            <a:endParaRPr lang="en-US" sz="2000" dirty="0">
              <a:latin typeface="Tw Cen MT" panose="020B0602020104020603" pitchFamily="34" charset="0"/>
            </a:endParaRPr>
          </a:p>
        </p:txBody>
      </p:sp>
      <p:sp>
        <p:nvSpPr>
          <p:cNvPr id="10" name="TextBox 9"/>
          <p:cNvSpPr txBox="1"/>
          <p:nvPr/>
        </p:nvSpPr>
        <p:spPr>
          <a:xfrm>
            <a:off x="2275367" y="5029200"/>
            <a:ext cx="5786912" cy="1015663"/>
          </a:xfrm>
          <a:prstGeom prst="rect">
            <a:avLst/>
          </a:prstGeom>
          <a:noFill/>
        </p:spPr>
        <p:txBody>
          <a:bodyPr wrap="square" rtlCol="0">
            <a:spAutoFit/>
          </a:bodyPr>
          <a:lstStyle/>
          <a:p>
            <a:pPr lvl="0"/>
            <a:r>
              <a:rPr lang="en-US" sz="2000" b="1" dirty="0" smtClean="0">
                <a:latin typeface="Tw Cen MT" panose="020B0602020104020603" pitchFamily="34" charset="0"/>
                <a:cs typeface="Helvetica" panose="020B0604020202020204" pitchFamily="34" charset="0"/>
              </a:rPr>
              <a:t>Group </a:t>
            </a:r>
            <a:r>
              <a:rPr lang="en-US" sz="2000" dirty="0" smtClean="0">
                <a:latin typeface="Tw Cen MT" panose="020B0602020104020603" pitchFamily="34" charset="0"/>
                <a:cs typeface="Helvetica" panose="020B0604020202020204" pitchFamily="34" charset="0"/>
              </a:rPr>
              <a:t>- Groups </a:t>
            </a:r>
            <a:r>
              <a:rPr lang="en-US" sz="2000" dirty="0">
                <a:latin typeface="Tw Cen MT" panose="020B0602020104020603" pitchFamily="34" charset="0"/>
                <a:cs typeface="Helvetica" panose="020B0604020202020204" pitchFamily="34" charset="0"/>
              </a:rPr>
              <a:t>children with scores below age-related benchmarks and recommends activities for further skill development</a:t>
            </a:r>
            <a:endParaRPr lang="en-US" sz="2000" dirty="0">
              <a:latin typeface="Tw Cen MT" panose="020B0602020104020603" pitchFamily="34" charset="0"/>
            </a:endParaRPr>
          </a:p>
        </p:txBody>
      </p:sp>
      <p:sp>
        <p:nvSpPr>
          <p:cNvPr id="11" name="Oval 10"/>
          <p:cNvSpPr/>
          <p:nvPr/>
        </p:nvSpPr>
        <p:spPr>
          <a:xfrm>
            <a:off x="1324099" y="1457385"/>
            <a:ext cx="781792" cy="7524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w Cen MT" panose="020B0602020104020603" pitchFamily="34" charset="0"/>
              </a:rPr>
              <a:t>1</a:t>
            </a:r>
            <a:endParaRPr lang="en-US" sz="4400" b="1" dirty="0">
              <a:solidFill>
                <a:schemeClr val="tx1"/>
              </a:solidFill>
              <a:latin typeface="Tw Cen MT" panose="020B0602020104020603" pitchFamily="34" charset="0"/>
            </a:endParaRPr>
          </a:p>
        </p:txBody>
      </p:sp>
      <p:sp>
        <p:nvSpPr>
          <p:cNvPr id="19" name="Oval 18"/>
          <p:cNvSpPr/>
          <p:nvPr/>
        </p:nvSpPr>
        <p:spPr>
          <a:xfrm>
            <a:off x="1351808" y="2743200"/>
            <a:ext cx="781792" cy="7524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w Cen MT" panose="020B0602020104020603" pitchFamily="34" charset="0"/>
              </a:rPr>
              <a:t>2</a:t>
            </a:r>
          </a:p>
        </p:txBody>
      </p:sp>
      <p:sp>
        <p:nvSpPr>
          <p:cNvPr id="20" name="Oval 19"/>
          <p:cNvSpPr/>
          <p:nvPr/>
        </p:nvSpPr>
        <p:spPr>
          <a:xfrm>
            <a:off x="1351808" y="4038600"/>
            <a:ext cx="781792" cy="7524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w Cen MT" panose="020B0602020104020603" pitchFamily="34" charset="0"/>
              </a:rPr>
              <a:t>3</a:t>
            </a:r>
            <a:endParaRPr lang="en-US" sz="4400" b="1" dirty="0">
              <a:solidFill>
                <a:schemeClr val="tx1"/>
              </a:solidFill>
              <a:latin typeface="Tw Cen MT" panose="020B0602020104020603" pitchFamily="34" charset="0"/>
            </a:endParaRPr>
          </a:p>
        </p:txBody>
      </p:sp>
      <p:sp>
        <p:nvSpPr>
          <p:cNvPr id="21" name="Oval 20"/>
          <p:cNvSpPr/>
          <p:nvPr/>
        </p:nvSpPr>
        <p:spPr>
          <a:xfrm>
            <a:off x="1324099" y="5334000"/>
            <a:ext cx="781792" cy="7524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w Cen MT" panose="020B0602020104020603" pitchFamily="34" charset="0"/>
              </a:rPr>
              <a:t>4</a:t>
            </a:r>
            <a:endParaRPr lang="en-US" sz="4400" b="1" dirty="0">
              <a:solidFill>
                <a:schemeClr val="tx1"/>
              </a:solidFill>
              <a:latin typeface="Tw Cen MT" panose="020B0602020104020603" pitchFamily="34" charset="0"/>
            </a:endParaRPr>
          </a:p>
        </p:txBody>
      </p:sp>
      <p:sp>
        <p:nvSpPr>
          <p:cNvPr id="12" name="TextBox 11"/>
          <p:cNvSpPr txBox="1"/>
          <p:nvPr/>
        </p:nvSpPr>
        <p:spPr>
          <a:xfrm>
            <a:off x="2305493" y="4038600"/>
            <a:ext cx="5674476" cy="707886"/>
          </a:xfrm>
          <a:prstGeom prst="rect">
            <a:avLst/>
          </a:prstGeom>
          <a:noFill/>
        </p:spPr>
        <p:txBody>
          <a:bodyPr wrap="square" rtlCol="0">
            <a:spAutoFit/>
          </a:bodyPr>
          <a:lstStyle/>
          <a:p>
            <a:pPr lvl="0"/>
            <a:r>
              <a:rPr lang="en-US" sz="2000" b="1" dirty="0">
                <a:latin typeface="Tw Cen MT" panose="020B0602020104020603" pitchFamily="34" charset="0"/>
                <a:cs typeface="Helvetica" panose="020B0604020202020204" pitchFamily="34" charset="0"/>
              </a:rPr>
              <a:t>Summary </a:t>
            </a:r>
            <a:r>
              <a:rPr lang="en-US" sz="2000" dirty="0">
                <a:latin typeface="Tw Cen MT" panose="020B0602020104020603" pitchFamily="34" charset="0"/>
                <a:cs typeface="Helvetica" panose="020B0604020202020204" pitchFamily="34" charset="0"/>
              </a:rPr>
              <a:t>- Allows districts &amp; communities to view children’s performance across all subject areas</a:t>
            </a:r>
            <a:endParaRPr lang="en-US" sz="2000" dirty="0">
              <a:latin typeface="Tw Cen MT" panose="020B0602020104020603" pitchFamily="34" charset="0"/>
            </a:endParaRPr>
          </a:p>
        </p:txBody>
      </p:sp>
    </p:spTree>
    <p:extLst>
      <p:ext uri="{BB962C8B-B14F-4D97-AF65-F5344CB8AC3E}">
        <p14:creationId xmlns:p14="http://schemas.microsoft.com/office/powerpoint/2010/main" val="29747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797" y="152400"/>
            <a:ext cx="8229600" cy="609600"/>
          </a:xfrm>
        </p:spPr>
        <p:txBody>
          <a:bodyPr>
            <a:noAutofit/>
          </a:bodyPr>
          <a:lstStyle/>
          <a:p>
            <a:pPr algn="ctr"/>
            <a:r>
              <a:rPr lang="en-US" sz="4000" b="1" dirty="0" smtClean="0">
                <a:solidFill>
                  <a:srgbClr val="FFFF00"/>
                </a:solidFill>
              </a:rPr>
              <a:t> </a:t>
            </a:r>
            <a:r>
              <a:rPr lang="en-US" sz="4000" dirty="0" smtClean="0"/>
              <a:t>Completion Reports</a:t>
            </a:r>
            <a:endParaRPr lang="en-US" sz="4000" dirty="0">
              <a:solidFill>
                <a:schemeClr val="tx1"/>
              </a:solidFill>
              <a:effectLst/>
            </a:endParaRPr>
          </a:p>
        </p:txBody>
      </p:sp>
      <p:sp>
        <p:nvSpPr>
          <p:cNvPr id="7" name="Rectangle 6"/>
          <p:cNvSpPr/>
          <p:nvPr/>
        </p:nvSpPr>
        <p:spPr>
          <a:xfrm>
            <a:off x="0" y="6400800"/>
            <a:ext cx="9144000" cy="441325"/>
          </a:xfrm>
          <a:prstGeom prst="rect">
            <a:avLst/>
          </a:prstGeom>
          <a:solidFill>
            <a:srgbClr val="005BAA"/>
          </a:solidFill>
          <a:ln>
            <a:solidFill>
              <a:srgbClr val="005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72400" y="6126163"/>
            <a:ext cx="1371600" cy="71596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4800" y="6289674"/>
            <a:ext cx="1066800" cy="476828"/>
          </a:xfrm>
          <a:prstGeom prst="rect">
            <a:avLst/>
          </a:prstGeom>
        </p:spPr>
      </p:pic>
      <p:pic>
        <p:nvPicPr>
          <p:cNvPr id="3" name="Picture 2"/>
          <p:cNvPicPr>
            <a:picLocks noChangeAspect="1"/>
          </p:cNvPicPr>
          <p:nvPr/>
        </p:nvPicPr>
        <p:blipFill>
          <a:blip r:embed="rId4"/>
          <a:stretch>
            <a:fillRect/>
          </a:stretch>
        </p:blipFill>
        <p:spPr>
          <a:xfrm>
            <a:off x="393556" y="762000"/>
            <a:ext cx="7858125" cy="2162175"/>
          </a:xfrm>
          <a:prstGeom prst="rect">
            <a:avLst/>
          </a:prstGeom>
        </p:spPr>
      </p:pic>
      <p:pic>
        <p:nvPicPr>
          <p:cNvPr id="5" name="Content Placeholder 4"/>
          <p:cNvPicPr>
            <a:picLocks noGrp="1" noChangeAspect="1"/>
          </p:cNvPicPr>
          <p:nvPr>
            <p:ph idx="1"/>
          </p:nvPr>
        </p:nvPicPr>
        <p:blipFill>
          <a:blip r:embed="rId5"/>
          <a:stretch>
            <a:fillRect/>
          </a:stretch>
        </p:blipFill>
        <p:spPr>
          <a:xfrm>
            <a:off x="843149" y="3060536"/>
            <a:ext cx="6590804" cy="3065627"/>
          </a:xfrm>
          <a:prstGeom prst="rect">
            <a:avLst/>
          </a:prstGeom>
        </p:spPr>
      </p:pic>
    </p:spTree>
    <p:extLst>
      <p:ext uri="{BB962C8B-B14F-4D97-AF65-F5344CB8AC3E}">
        <p14:creationId xmlns:p14="http://schemas.microsoft.com/office/powerpoint/2010/main" val="16986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11" y="419595"/>
            <a:ext cx="8229600" cy="655638"/>
          </a:xfrm>
        </p:spPr>
        <p:txBody>
          <a:bodyPr>
            <a:noAutofit/>
          </a:bodyPr>
          <a:lstStyle/>
          <a:p>
            <a:pPr algn="ctr"/>
            <a:r>
              <a:rPr lang="en-US" b="1" dirty="0" smtClean="0">
                <a:solidFill>
                  <a:srgbClr val="FFFF00"/>
                </a:solidFill>
              </a:rPr>
              <a:t> </a:t>
            </a:r>
            <a:r>
              <a:rPr lang="en-US" dirty="0" smtClean="0"/>
              <a:t>Growth Reports</a:t>
            </a:r>
            <a:endParaRPr lang="en-US" dirty="0">
              <a:solidFill>
                <a:schemeClr val="tx1"/>
              </a:solidFill>
              <a:effectLst/>
            </a:endParaRPr>
          </a:p>
        </p:txBody>
      </p:sp>
      <p:pic>
        <p:nvPicPr>
          <p:cNvPr id="3" name="Picture 2"/>
          <p:cNvPicPr>
            <a:picLocks noChangeAspect="1"/>
          </p:cNvPicPr>
          <p:nvPr/>
        </p:nvPicPr>
        <p:blipFill>
          <a:blip r:embed="rId3"/>
          <a:stretch>
            <a:fillRect/>
          </a:stretch>
        </p:blipFill>
        <p:spPr>
          <a:xfrm>
            <a:off x="190500" y="1676400"/>
            <a:ext cx="8763000" cy="3505200"/>
          </a:xfrm>
          <a:prstGeom prst="rect">
            <a:avLst/>
          </a:prstGeom>
        </p:spPr>
      </p:pic>
    </p:spTree>
    <p:extLst>
      <p:ext uri="{BB962C8B-B14F-4D97-AF65-F5344CB8AC3E}">
        <p14:creationId xmlns:p14="http://schemas.microsoft.com/office/powerpoint/2010/main" val="126428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57" y="365126"/>
            <a:ext cx="8502733" cy="1325563"/>
          </a:xfrm>
        </p:spPr>
        <p:txBody>
          <a:bodyPr/>
          <a:lstStyle/>
          <a:p>
            <a:r>
              <a:rPr lang="en-US" dirty="0" smtClean="0"/>
              <a:t>Hover to see percentages </a:t>
            </a:r>
            <a:endParaRPr lang="en-US" dirty="0"/>
          </a:p>
        </p:txBody>
      </p:sp>
      <p:pic>
        <p:nvPicPr>
          <p:cNvPr id="4" name="Content Placeholder 3"/>
          <p:cNvPicPr>
            <a:picLocks noGrp="1" noChangeAspect="1"/>
          </p:cNvPicPr>
          <p:nvPr>
            <p:ph idx="1"/>
          </p:nvPr>
        </p:nvPicPr>
        <p:blipFill>
          <a:blip r:embed="rId3"/>
          <a:stretch>
            <a:fillRect/>
          </a:stretch>
        </p:blipFill>
        <p:spPr>
          <a:xfrm>
            <a:off x="753773" y="1825625"/>
            <a:ext cx="7636454" cy="4351338"/>
          </a:xfrm>
          <a:prstGeom prst="rect">
            <a:avLst/>
          </a:prstGeom>
        </p:spPr>
      </p:pic>
    </p:spTree>
    <p:extLst>
      <p:ext uri="{BB962C8B-B14F-4D97-AF65-F5344CB8AC3E}">
        <p14:creationId xmlns:p14="http://schemas.microsoft.com/office/powerpoint/2010/main" val="12296089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dirty="0" smtClean="0"/>
              <a:t>Adjust proficiency bars </a:t>
            </a:r>
            <a:endParaRPr lang="en-US" dirty="0"/>
          </a:p>
        </p:txBody>
      </p:sp>
      <p:pic>
        <p:nvPicPr>
          <p:cNvPr id="4" name="Content Placeholder 3"/>
          <p:cNvPicPr>
            <a:picLocks noGrp="1" noChangeAspect="1"/>
          </p:cNvPicPr>
          <p:nvPr>
            <p:ph idx="1"/>
          </p:nvPr>
        </p:nvPicPr>
        <p:blipFill>
          <a:blip r:embed="rId3"/>
          <a:stretch>
            <a:fillRect/>
          </a:stretch>
        </p:blipFill>
        <p:spPr>
          <a:xfrm>
            <a:off x="355765" y="1325563"/>
            <a:ext cx="7789489" cy="4270722"/>
          </a:xfrm>
          <a:prstGeom prst="rect">
            <a:avLst/>
          </a:prstGeom>
        </p:spPr>
      </p:pic>
    </p:spTree>
    <p:extLst>
      <p:ext uri="{BB962C8B-B14F-4D97-AF65-F5344CB8AC3E}">
        <p14:creationId xmlns:p14="http://schemas.microsoft.com/office/powerpoint/2010/main" val="40882204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5122"/>
            <a:ext cx="7886700" cy="1325563"/>
          </a:xfrm>
        </p:spPr>
        <p:txBody>
          <a:bodyPr>
            <a:normAutofit/>
          </a:bodyPr>
          <a:lstStyle/>
          <a:p>
            <a:pPr algn="ctr"/>
            <a:r>
              <a:rPr lang="en-US" dirty="0" smtClean="0"/>
              <a:t>Exports Reports to PDF</a:t>
            </a:r>
            <a:endParaRPr lang="en-US"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3519" t="87604"/>
          <a:stretch/>
        </p:blipFill>
        <p:spPr bwMode="auto">
          <a:xfrm>
            <a:off x="7319250" y="4747364"/>
            <a:ext cx="1372644" cy="55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stretch>
            <a:fillRect/>
          </a:stretch>
        </p:blipFill>
        <p:spPr>
          <a:xfrm>
            <a:off x="293442" y="1473427"/>
            <a:ext cx="8557116" cy="4205509"/>
          </a:xfrm>
          <a:prstGeom prst="rect">
            <a:avLst/>
          </a:prstGeom>
        </p:spPr>
      </p:pic>
      <p:sp>
        <p:nvSpPr>
          <p:cNvPr id="8" name="Down Arrow 7"/>
          <p:cNvSpPr/>
          <p:nvPr/>
        </p:nvSpPr>
        <p:spPr>
          <a:xfrm>
            <a:off x="8365926" y="27989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392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Average scores </a:t>
            </a:r>
            <a:endParaRPr lang="en-US" dirty="0"/>
          </a:p>
        </p:txBody>
      </p:sp>
      <p:pic>
        <p:nvPicPr>
          <p:cNvPr id="4" name="Content Placeholder 3"/>
          <p:cNvPicPr>
            <a:picLocks noGrp="1" noChangeAspect="1"/>
          </p:cNvPicPr>
          <p:nvPr>
            <p:ph idx="1"/>
          </p:nvPr>
        </p:nvPicPr>
        <p:blipFill>
          <a:blip r:embed="rId3"/>
          <a:stretch>
            <a:fillRect/>
          </a:stretch>
        </p:blipFill>
        <p:spPr>
          <a:xfrm>
            <a:off x="1116280" y="1467329"/>
            <a:ext cx="6745185" cy="4702305"/>
          </a:xfrm>
          <a:prstGeom prst="rect">
            <a:avLst/>
          </a:prstGeom>
        </p:spPr>
      </p:pic>
    </p:spTree>
    <p:extLst>
      <p:ext uri="{BB962C8B-B14F-4D97-AF65-F5344CB8AC3E}">
        <p14:creationId xmlns:p14="http://schemas.microsoft.com/office/powerpoint/2010/main" val="20138733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2566</TotalTime>
  <Words>11153</Words>
  <Application>Microsoft Office PowerPoint</Application>
  <PresentationFormat>On-screen Show (4:3)</PresentationFormat>
  <Paragraphs>1222</Paragraphs>
  <Slides>130</Slides>
  <Notes>127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130</vt:i4>
      </vt:variant>
    </vt:vector>
  </HeadingPairs>
  <TitlesOfParts>
    <vt:vector size="143" baseType="lpstr">
      <vt:lpstr>ＭＳ Ｐゴシック</vt:lpstr>
      <vt:lpstr>Amplify Regular</vt:lpstr>
      <vt:lpstr>Arial</vt:lpstr>
      <vt:lpstr>Calibri</vt:lpstr>
      <vt:lpstr>Calibri Light</vt:lpstr>
      <vt:lpstr>Century Gothic</vt:lpstr>
      <vt:lpstr>Courier New</vt:lpstr>
      <vt:lpstr>Helvetica</vt:lpstr>
      <vt:lpstr>Levenim MT</vt:lpstr>
      <vt:lpstr>Times New Roman</vt:lpstr>
      <vt:lpstr>Tw Cen MT</vt:lpstr>
      <vt:lpstr>Wingdings</vt:lpstr>
      <vt:lpstr>Office Theme</vt:lpstr>
      <vt:lpstr>PowerPoint Presentation</vt:lpstr>
      <vt:lpstr>Why Do Teachers Assess? Using Data to Improve Practice</vt:lpstr>
      <vt:lpstr>Benefits</vt:lpstr>
      <vt:lpstr>Assessment Overview</vt:lpstr>
      <vt:lpstr>Why CIRCLE Progress Monitoring? </vt:lpstr>
      <vt:lpstr>What type of assessment?</vt:lpstr>
      <vt:lpstr>CIRCLE Progress Monitoring</vt:lpstr>
      <vt:lpstr>Head Start Early Learning Outcomes Framework </vt:lpstr>
      <vt:lpstr>Head Start Domains and  CIRCLE Progress Monitoring </vt:lpstr>
      <vt:lpstr>CIRCLE Progress Monitoring</vt:lpstr>
      <vt:lpstr>PowerPoint Presentation</vt:lpstr>
      <vt:lpstr>PowerPoint Presentation</vt:lpstr>
      <vt:lpstr>Scoring &amp; Benchmarks</vt:lpstr>
      <vt:lpstr>Cut Points</vt:lpstr>
      <vt:lpstr>PowerPoint Presentation</vt:lpstr>
      <vt:lpstr>Administering the Assessment </vt:lpstr>
      <vt:lpstr>Assessment Environment</vt:lpstr>
      <vt:lpstr>Assessment Environment</vt:lpstr>
      <vt:lpstr>Do’s &amp; Don’ts of Assessment Administration</vt:lpstr>
      <vt:lpstr>Assessment Do’s and Don’ts: Thumbs Up or Thumbs Down?  </vt:lpstr>
      <vt:lpstr> Technology Essentials</vt:lpstr>
      <vt:lpstr>Offline Assessment </vt:lpstr>
      <vt:lpstr>CLI Engage Dashboard</vt:lpstr>
      <vt:lpstr>Select CIRCLE Progress Monitoring PreK</vt:lpstr>
      <vt:lpstr>Class View Page</vt:lpstr>
      <vt:lpstr>PowerPoint Presentation</vt:lpstr>
      <vt:lpstr>PowerPoint Presentation</vt:lpstr>
      <vt:lpstr>Launching an Assessment</vt:lpstr>
      <vt:lpstr>Extra Screen after “Launch”</vt:lpstr>
      <vt:lpstr>Rapid Letter Naming</vt:lpstr>
      <vt:lpstr>Instructions to Assessor </vt:lpstr>
      <vt:lpstr>Introductory Page</vt:lpstr>
      <vt:lpstr>Sample Stimulus</vt:lpstr>
      <vt:lpstr>Closing Screen for Students</vt:lpstr>
      <vt:lpstr>Itemized Report with Comment Feature </vt:lpstr>
      <vt:lpstr>Invalidating an Assessment</vt:lpstr>
      <vt:lpstr>Teacher can only invalidate when viewing results and before click “DONE” </vt:lpstr>
      <vt:lpstr>VIEW RESULTS </vt:lpstr>
      <vt:lpstr>Rapid Vocabulary Naming</vt:lpstr>
      <vt:lpstr>Rapid Vocabulary  Score Sheets</vt:lpstr>
      <vt:lpstr>Introductory Screen</vt:lpstr>
      <vt:lpstr>Warm-up Items</vt:lpstr>
      <vt:lpstr>“Ready” Screen</vt:lpstr>
      <vt:lpstr>Sample Item</vt:lpstr>
      <vt:lpstr>Closing Screen for Student</vt:lpstr>
      <vt:lpstr>Results Screen</vt:lpstr>
      <vt:lpstr>Rapid Vocabulary Naming Administration Video</vt:lpstr>
      <vt:lpstr>Rapid Vocabulary  Group Practice</vt:lpstr>
      <vt:lpstr>Phonological Awareness </vt:lpstr>
      <vt:lpstr> Phonological Awareness Subtests</vt:lpstr>
      <vt:lpstr>Sample Item</vt:lpstr>
      <vt:lpstr>Results Screen</vt:lpstr>
      <vt:lpstr>Phonological Awareness Administration Videos</vt:lpstr>
      <vt:lpstr>Phonological Awareness Administration Videos</vt:lpstr>
      <vt:lpstr>Phonological Awareness  Group Practice </vt:lpstr>
      <vt:lpstr>Math Component</vt:lpstr>
      <vt:lpstr>Math Tasks in CIRCLE PM</vt:lpstr>
      <vt:lpstr>Task: Rote Counting</vt:lpstr>
      <vt:lpstr>Task: Set Counting</vt:lpstr>
      <vt:lpstr>Task: Number Discrimination</vt:lpstr>
      <vt:lpstr>Task: Number Naming</vt:lpstr>
      <vt:lpstr>Task: Shape Discrimination</vt:lpstr>
      <vt:lpstr>Task: Shape Naming</vt:lpstr>
      <vt:lpstr>Task: Operations</vt:lpstr>
      <vt:lpstr>Task: Patterns</vt:lpstr>
      <vt:lpstr>Patterns Results Page</vt:lpstr>
      <vt:lpstr>Task: Real World </vt:lpstr>
      <vt:lpstr>Quit and Save</vt:lpstr>
      <vt:lpstr>Pause</vt:lpstr>
      <vt:lpstr>Closing Screen for Student</vt:lpstr>
      <vt:lpstr>Results Screen</vt:lpstr>
      <vt:lpstr>Math  Administration Video </vt:lpstr>
      <vt:lpstr>Math Group Activity</vt:lpstr>
      <vt:lpstr> Book &amp; Print</vt:lpstr>
      <vt:lpstr>Book and Print Administration Video </vt:lpstr>
      <vt:lpstr>Book and Print  Group Practice</vt:lpstr>
      <vt:lpstr>Science and Social Studies</vt:lpstr>
      <vt:lpstr>Sample Item</vt:lpstr>
      <vt:lpstr> Results Screen</vt:lpstr>
      <vt:lpstr>Closing Screen for Student</vt:lpstr>
      <vt:lpstr>Observables </vt:lpstr>
      <vt:lpstr>Observables as Portfolio Building Tools </vt:lpstr>
      <vt:lpstr>Observable Components</vt:lpstr>
      <vt:lpstr>Sample Observables Checklist</vt:lpstr>
      <vt:lpstr>Sample Observables Checklist</vt:lpstr>
      <vt:lpstr>Observables  Administration Video  </vt:lpstr>
      <vt:lpstr>Observables Group Practice</vt:lpstr>
      <vt:lpstr>Early Writing  Checklist</vt:lpstr>
      <vt:lpstr>Early Writing Checklist  Results Page</vt:lpstr>
      <vt:lpstr>Early Writing Checklist Individual Student Report </vt:lpstr>
      <vt:lpstr>Assessment Resources </vt:lpstr>
      <vt:lpstr>Data Reports</vt:lpstr>
      <vt:lpstr> Four Types of Reports</vt:lpstr>
      <vt:lpstr> Completion Reports</vt:lpstr>
      <vt:lpstr> Growth Reports</vt:lpstr>
      <vt:lpstr>Hover to see percentages </vt:lpstr>
      <vt:lpstr>Adjust proficiency bars </vt:lpstr>
      <vt:lpstr>Exports Reports to PDF</vt:lpstr>
      <vt:lpstr>Average scores </vt:lpstr>
      <vt:lpstr>Class Summary</vt:lpstr>
      <vt:lpstr>Summary Reports </vt:lpstr>
      <vt:lpstr>Summary report </vt:lpstr>
      <vt:lpstr>Class Summary Report</vt:lpstr>
      <vt:lpstr>Benchmark Report for  Entire Class</vt:lpstr>
      <vt:lpstr>View/Print Individual Student Reports or Entire Class</vt:lpstr>
      <vt:lpstr>Summary Selection Page</vt:lpstr>
      <vt:lpstr>View class scores or benchmark reports</vt:lpstr>
      <vt:lpstr>Class Summary Report</vt:lpstr>
      <vt:lpstr>Grouping Tool</vt:lpstr>
      <vt:lpstr>Grouping Tool</vt:lpstr>
      <vt:lpstr>View Groups</vt:lpstr>
      <vt:lpstr>Click on Comment Bubble </vt:lpstr>
      <vt:lpstr>Your Note Appears Once Saved</vt:lpstr>
      <vt:lpstr>Custom Groups</vt:lpstr>
      <vt:lpstr>Create Custom Group from List of Names</vt:lpstr>
      <vt:lpstr>Creating Customized Groups</vt:lpstr>
      <vt:lpstr>Select From List</vt:lpstr>
      <vt:lpstr>Drag and Drop</vt:lpstr>
      <vt:lpstr>PowerPoint Presentation</vt:lpstr>
      <vt:lpstr>CIRCLE Activity Collection</vt:lpstr>
      <vt:lpstr>CIRCLE Activity Collection</vt:lpstr>
      <vt:lpstr>Let’s View an Activity </vt:lpstr>
      <vt:lpstr>Let’s View an Activity</vt:lpstr>
      <vt:lpstr>What is Response to Intervention (RTI)?</vt:lpstr>
      <vt:lpstr>Whole Group  Language Instruction</vt:lpstr>
      <vt:lpstr>Whole Group  Phonological Instruction</vt:lpstr>
      <vt:lpstr>Benefits of Small Group Instruction</vt:lpstr>
      <vt:lpstr>Planning Intervention</vt:lpstr>
      <vt:lpstr>Analyzing Reports Activity  </vt:lpstr>
      <vt:lpstr>If you need assistance…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Lindley, Jennifer M</dc:creator>
  <cp:lastModifiedBy>Allen, Colleen M</cp:lastModifiedBy>
  <cp:revision>117</cp:revision>
  <dcterms:created xsi:type="dcterms:W3CDTF">2016-07-16T00:28:32Z</dcterms:created>
  <dcterms:modified xsi:type="dcterms:W3CDTF">2018-01-25T17:01:04Z</dcterms:modified>
</cp:coreProperties>
</file>